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sldIdLst>
    <p:sldId id="258" r:id="rId5"/>
    <p:sldId id="305" r:id="rId6"/>
    <p:sldId id="270" r:id="rId7"/>
    <p:sldId id="274" r:id="rId8"/>
    <p:sldId id="279" r:id="rId9"/>
    <p:sldId id="299" r:id="rId10"/>
    <p:sldId id="307" r:id="rId11"/>
    <p:sldId id="308" r:id="rId12"/>
    <p:sldId id="309" r:id="rId13"/>
    <p:sldId id="310" r:id="rId14"/>
    <p:sldId id="311" r:id="rId15"/>
    <p:sldId id="312" r:id="rId16"/>
    <p:sldId id="313" r:id="rId17"/>
    <p:sldId id="306" r:id="rId18"/>
    <p:sldId id="314" r:id="rId19"/>
    <p:sldId id="315" r:id="rId20"/>
    <p:sldId id="316" r:id="rId21"/>
    <p:sldId id="317" r:id="rId22"/>
    <p:sldId id="318"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CC00"/>
    <a:srgbClr val="00FFFF"/>
    <a:srgbClr val="CCECFF"/>
    <a:srgbClr val="000000"/>
    <a:srgbClr val="08A81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653" autoAdjust="0"/>
    <p:restoredTop sz="94203" autoAdjust="0"/>
  </p:normalViewPr>
  <p:slideViewPr>
    <p:cSldViewPr snapToGrid="0">
      <p:cViewPr>
        <p:scale>
          <a:sx n="69" d="100"/>
          <a:sy n="69" d="100"/>
        </p:scale>
        <p:origin x="-342"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pPr/>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pPr/>
              <a:t>‹#›</a:t>
            </a:fld>
            <a:endParaRPr lang="en-US" dirty="0"/>
          </a:p>
        </p:txBody>
      </p:sp>
    </p:spTree>
    <p:extLst>
      <p:ext uri="{BB962C8B-B14F-4D97-AF65-F5344CB8AC3E}">
        <p14:creationId xmlns=""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pPr/>
              <a:t>1</a:t>
            </a:fld>
            <a:endParaRPr lang="en-US" dirty="0"/>
          </a:p>
        </p:txBody>
      </p:sp>
    </p:spTree>
    <p:extLst>
      <p:ext uri="{BB962C8B-B14F-4D97-AF65-F5344CB8AC3E}">
        <p14:creationId xmlns="" xmlns:p14="http://schemas.microsoft.com/office/powerpoint/2010/main" val="8983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endParaRPr lang="en-US" dirty="0"/>
          </a:p>
        </p:txBody>
      </p:sp>
      <p:sp>
        <p:nvSpPr>
          <p:cNvPr id="13" name="Freeform: Shape 12">
            <a:extLst>
              <a:ext uri="{FF2B5EF4-FFF2-40B4-BE49-F238E27FC236}">
                <a16:creationId xmlns="" xmlns:a16="http://schemas.microsoft.com/office/drawing/2014/main" id="{5E130825-8214-41CD-94C2-B394C8253160}"/>
              </a:ext>
              <a:ext uri="{C183D7F6-B498-43B3-948B-1728B52AA6E4}">
                <adec:decorative xmlns=""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endParaRPr lang="en-US" sz="4400"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19949B6-9BF4-4189-8D62-178F06E5E11E}" type="datetime1">
              <a:rPr lang="en-US" smtClean="0"/>
              <a:pPr/>
              <a:t>10/16/2023</a:t>
            </a:fld>
            <a:endParaRPr lang="en-US" dirty="0"/>
          </a:p>
        </p:txBody>
      </p:sp>
      <p:sp>
        <p:nvSpPr>
          <p:cNvPr id="15" name="Subtitle 2">
            <a:extLst>
              <a:ext uri="{FF2B5EF4-FFF2-40B4-BE49-F238E27FC236}">
                <a16:creationId xmlns=""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endParaRPr lang="en-US" sz="3200" dirty="0"/>
          </a:p>
        </p:txBody>
      </p:sp>
      <p:sp>
        <p:nvSpPr>
          <p:cNvPr id="12" name="Picture Placeholder 11">
            <a:extLst>
              <a:ext uri="{FF2B5EF4-FFF2-40B4-BE49-F238E27FC236}">
                <a16:creationId xmlns=""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F5AD245-EB9D-4131-AA75-C95E86FC5FB8}" type="datetime1">
              <a:rPr lang="en-US" smtClean="0"/>
              <a:pPr/>
              <a:t>10/16/2023</a:t>
            </a:fld>
            <a:endParaRPr lang="en-US" dirty="0"/>
          </a:p>
        </p:txBody>
      </p:sp>
      <p:sp>
        <p:nvSpPr>
          <p:cNvPr id="8" name="Content Placeholder 2">
            <a:extLst>
              <a:ext uri="{FF2B5EF4-FFF2-40B4-BE49-F238E27FC236}">
                <a16:creationId xmlns=""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indent="0">
              <a:buNone/>
            </a:pPr>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endParaRPr lang="en-US" sz="3200" dirty="0"/>
          </a:p>
        </p:txBody>
      </p:sp>
      <p:sp>
        <p:nvSpPr>
          <p:cNvPr id="11" name="Picture Placeholder 10">
            <a:extLst>
              <a:ext uri="{FF2B5EF4-FFF2-40B4-BE49-F238E27FC236}">
                <a16:creationId xmlns=""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57102B4-A747-43D0-B881-FA7F1A8627CE}" type="datetime1">
              <a:rPr lang="en-US" smtClean="0"/>
              <a:pPr/>
              <a:t>10/16/2023</a:t>
            </a:fld>
            <a:endParaRPr lang="en-US" dirty="0"/>
          </a:p>
        </p:txBody>
      </p:sp>
      <p:sp>
        <p:nvSpPr>
          <p:cNvPr id="7" name="Content Placeholder 7">
            <a:extLst>
              <a:ext uri="{FF2B5EF4-FFF2-40B4-BE49-F238E27FC236}">
                <a16:creationId xmlns=""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indent="0">
              <a:buNone/>
            </a:pPr>
            <a:endParaRPr lang="en-US" sz="2400"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
        <p:nvSpPr>
          <p:cNvPr id="6" name="Freeform: Shape 5">
            <a:extLst>
              <a:ext uri="{FF2B5EF4-FFF2-40B4-BE49-F238E27FC236}">
                <a16:creationId xmlns="" xmlns:a16="http://schemas.microsoft.com/office/drawing/2014/main" id="{F7884FE9-B11F-40BA-879F-2988D7F3697C}"/>
              </a:ext>
              <a:ext uri="{C183D7F6-B498-43B3-948B-1728B52AA6E4}">
                <adec:decorative xmlns=""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EC43B56-4DC7-490B-AEFD-55ED1ECFF82E}"/>
              </a:ext>
            </a:extLst>
          </p:cNvPr>
          <p:cNvSpPr>
            <a:spLocks noGrp="1"/>
          </p:cNvSpPr>
          <p:nvPr>
            <p:ph type="dt" sz="half" idx="10"/>
          </p:nvPr>
        </p:nvSpPr>
        <p:spPr/>
        <p:txBody>
          <a:bodyPr/>
          <a:lstStyle/>
          <a:p>
            <a:fld id="{49807F96-E953-4ED2-BA4E-70CF46631FCE}" type="datetime1">
              <a:rPr lang="en-US" smtClean="0"/>
              <a:pPr/>
              <a:t>10/16/2023</a:t>
            </a:fld>
            <a:endParaRPr lang="en-US" dirty="0"/>
          </a:p>
        </p:txBody>
      </p:sp>
      <p:sp>
        <p:nvSpPr>
          <p:cNvPr id="5" name="Footer Placeholder 4">
            <a:extLst>
              <a:ext uri="{FF2B5EF4-FFF2-40B4-BE49-F238E27FC236}">
                <a16:creationId xmlns=""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EFA99FB-5674-4BC5-949F-8D45EC167511}"/>
              </a:ext>
            </a:extLst>
          </p:cNvPr>
          <p:cNvSpPr>
            <a:spLocks noGrp="1"/>
          </p:cNvSpPr>
          <p:nvPr>
            <p:ph type="dt" sz="half" idx="10"/>
          </p:nvPr>
        </p:nvSpPr>
        <p:spPr/>
        <p:txBody>
          <a:bodyPr/>
          <a:lstStyle/>
          <a:p>
            <a:fld id="{A4B55244-C875-4A14-9FD6-F1114E5ADA2C}" type="datetime1">
              <a:rPr lang="en-US" smtClean="0"/>
              <a:pPr/>
              <a:t>10/16/2023</a:t>
            </a:fld>
            <a:endParaRPr lang="en-US" dirty="0"/>
          </a:p>
        </p:txBody>
      </p:sp>
      <p:sp>
        <p:nvSpPr>
          <p:cNvPr id="5" name="Footer Placeholder 4">
            <a:extLst>
              <a:ext uri="{FF2B5EF4-FFF2-40B4-BE49-F238E27FC236}">
                <a16:creationId xmlns=""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BED84EB-AF90-4F19-A376-0FE5E50F9EA5}"/>
              </a:ext>
            </a:extLst>
          </p:cNvPr>
          <p:cNvSpPr>
            <a:spLocks noGrp="1"/>
          </p:cNvSpPr>
          <p:nvPr>
            <p:ph type="dt" sz="half" idx="10"/>
          </p:nvPr>
        </p:nvSpPr>
        <p:spPr/>
        <p:txBody>
          <a:bodyPr/>
          <a:lstStyle/>
          <a:p>
            <a:fld id="{D07AB62B-38E0-45C3-9A91-BA818C44BDB8}" type="datetime1">
              <a:rPr lang="en-US" smtClean="0"/>
              <a:pPr/>
              <a:t>10/16/2023</a:t>
            </a:fld>
            <a:endParaRPr lang="en-US" dirty="0"/>
          </a:p>
        </p:txBody>
      </p:sp>
      <p:sp>
        <p:nvSpPr>
          <p:cNvPr id="6" name="Footer Placeholder 5">
            <a:extLst>
              <a:ext uri="{FF2B5EF4-FFF2-40B4-BE49-F238E27FC236}">
                <a16:creationId xmlns=""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933B03A5-E322-4200-BC83-CF0B786121B4}" type="datetime1">
              <a:rPr lang="en-US" smtClean="0"/>
              <a:pPr/>
              <a:t>10/16/2023</a:t>
            </a:fld>
            <a:endParaRPr lang="en-US"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1D56F90E-42E3-4227-9D11-07ECC06C9F3E}" type="datetime1">
              <a:rPr lang="en-US" smtClean="0"/>
              <a:pPr/>
              <a:t>10/16/2023</a:t>
            </a:fld>
            <a:endParaRPr lang="en-US"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821D993-DEDD-470E-B48B-CB053A55A119}"/>
              </a:ext>
            </a:extLst>
          </p:cNvPr>
          <p:cNvSpPr>
            <a:spLocks noGrp="1"/>
          </p:cNvSpPr>
          <p:nvPr>
            <p:ph type="dt" sz="half" idx="10"/>
          </p:nvPr>
        </p:nvSpPr>
        <p:spPr/>
        <p:txBody>
          <a:bodyPr/>
          <a:lstStyle/>
          <a:p>
            <a:fld id="{C94DB327-0455-444C-9F3E-018D2AFFB661}" type="datetime1">
              <a:rPr lang="en-US" smtClean="0"/>
              <a:pPr/>
              <a:t>10/16/2023</a:t>
            </a:fld>
            <a:endParaRPr lang="en-US" dirty="0"/>
          </a:p>
        </p:txBody>
      </p:sp>
      <p:sp>
        <p:nvSpPr>
          <p:cNvPr id="6" name="Footer Placeholder 5">
            <a:extLst>
              <a:ext uri="{FF2B5EF4-FFF2-40B4-BE49-F238E27FC236}">
                <a16:creationId xmlns=""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C13918A-7F23-4C72-8E80-591324A3046C}"/>
              </a:ext>
            </a:extLst>
          </p:cNvPr>
          <p:cNvSpPr>
            <a:spLocks noGrp="1"/>
          </p:cNvSpPr>
          <p:nvPr>
            <p:ph type="dt" sz="half" idx="10"/>
          </p:nvPr>
        </p:nvSpPr>
        <p:spPr/>
        <p:txBody>
          <a:bodyPr/>
          <a:lstStyle/>
          <a:p>
            <a:fld id="{33885EAE-6F5C-46CF-96D4-9165887D8080}" type="datetime1">
              <a:rPr lang="en-US" smtClean="0"/>
              <a:pPr/>
              <a:t>10/16/2023</a:t>
            </a:fld>
            <a:endParaRPr lang="en-US" dirty="0"/>
          </a:p>
        </p:txBody>
      </p:sp>
      <p:sp>
        <p:nvSpPr>
          <p:cNvPr id="6" name="Footer Placeholder 5">
            <a:extLst>
              <a:ext uri="{FF2B5EF4-FFF2-40B4-BE49-F238E27FC236}">
                <a16:creationId xmlns=""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CAC2BB8-59E0-4EB2-B3BE-59D8641EE133}"/>
              </a:ext>
            </a:extLst>
          </p:cNvPr>
          <p:cNvSpPr>
            <a:spLocks noGrp="1"/>
          </p:cNvSpPr>
          <p:nvPr>
            <p:ph type="dt" sz="half" idx="10"/>
          </p:nvPr>
        </p:nvSpPr>
        <p:spPr/>
        <p:txBody>
          <a:bodyPr/>
          <a:lstStyle/>
          <a:p>
            <a:fld id="{FE8A439A-934D-437B-A700-DA9153158589}" type="datetime1">
              <a:rPr lang="en-US" smtClean="0"/>
              <a:pPr/>
              <a:t>10/16/2023</a:t>
            </a:fld>
            <a:endParaRPr lang="en-US" dirty="0"/>
          </a:p>
        </p:txBody>
      </p:sp>
      <p:sp>
        <p:nvSpPr>
          <p:cNvPr id="5" name="Footer Placeholder 4">
            <a:extLst>
              <a:ext uri="{FF2B5EF4-FFF2-40B4-BE49-F238E27FC236}">
                <a16:creationId xmlns=""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endParaRPr lang="en-US" sz="3200" dirty="0"/>
          </a:p>
        </p:txBody>
      </p:sp>
      <p:sp>
        <p:nvSpPr>
          <p:cNvPr id="7" name="Freeform: Shape 6">
            <a:extLst>
              <a:ext uri="{FF2B5EF4-FFF2-40B4-BE49-F238E27FC236}">
                <a16:creationId xmlns="" xmlns:a16="http://schemas.microsoft.com/office/drawing/2014/main" id="{951C64C5-C308-4D56-A976-F6EE631E89DC}"/>
              </a:ext>
              <a:ext uri="{C183D7F6-B498-43B3-948B-1728B52AA6E4}">
                <adec:decorative xmlns=""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endParaRPr lang="en-US" dirty="0"/>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BA8F06E5-E233-4711-9926-C50710415B27}" type="datetime1">
              <a:rPr lang="en-US" smtClean="0"/>
              <a:pPr/>
              <a:t>10/16/2023</a:t>
            </a:fld>
            <a:endParaRPr lang="en-US" dirty="0"/>
          </a:p>
        </p:txBody>
      </p:sp>
      <p:sp>
        <p:nvSpPr>
          <p:cNvPr id="8" name="Content Placeholder 7">
            <a:extLst>
              <a:ext uri="{FF2B5EF4-FFF2-40B4-BE49-F238E27FC236}">
                <a16:creationId xmlns=""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indent="0">
              <a:buNone/>
            </a:pPr>
            <a:endParaRPr lang="en-US" sz="2400"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endParaRPr lang="en-US" sz="3200" dirty="0"/>
          </a:p>
        </p:txBody>
      </p:sp>
      <p:sp>
        <p:nvSpPr>
          <p:cNvPr id="14" name="Picture Placeholder 13">
            <a:extLst>
              <a:ext uri="{FF2B5EF4-FFF2-40B4-BE49-F238E27FC236}">
                <a16:creationId xmlns=""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endParaRPr lang="en-US" dirty="0"/>
          </a:p>
        </p:txBody>
      </p:sp>
      <p:sp>
        <p:nvSpPr>
          <p:cNvPr id="10" name="Content Placeholder 2">
            <a:extLst>
              <a:ext uri="{FF2B5EF4-FFF2-40B4-BE49-F238E27FC236}">
                <a16:creationId xmlns=""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indent="0">
              <a:buNone/>
            </a:pPr>
            <a:endParaRPr lang="en-US" dirty="0"/>
          </a:p>
        </p:txBody>
      </p:sp>
      <p:sp>
        <p:nvSpPr>
          <p:cNvPr id="17" name="Picture Placeholder 16">
            <a:extLst>
              <a:ext uri="{FF2B5EF4-FFF2-40B4-BE49-F238E27FC236}">
                <a16:creationId xmlns=""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076598DC-CD6B-48D5-813F-42352A0473D0}" type="datetime1">
              <a:rPr lang="en-US" smtClean="0"/>
              <a:pPr/>
              <a:t>10/16/2023</a:t>
            </a:fld>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endParaRPr lang="en-US" sz="4400" dirty="0"/>
          </a:p>
        </p:txBody>
      </p:sp>
      <p:sp>
        <p:nvSpPr>
          <p:cNvPr id="13" name="Subtitle 21">
            <a:extLst>
              <a:ext uri="{FF2B5EF4-FFF2-40B4-BE49-F238E27FC236}">
                <a16:creationId xmlns=""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endParaRPr lang="en-US" dirty="0"/>
          </a:p>
        </p:txBody>
      </p:sp>
      <p:sp>
        <p:nvSpPr>
          <p:cNvPr id="16" name="Picture Placeholder 15">
            <a:extLst>
              <a:ext uri="{FF2B5EF4-FFF2-40B4-BE49-F238E27FC236}">
                <a16:creationId xmlns=""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endParaRPr lang="en-US" dirty="0"/>
          </a:p>
        </p:txBody>
      </p:sp>
      <p:sp>
        <p:nvSpPr>
          <p:cNvPr id="19" name="Picture Placeholder 18">
            <a:extLst>
              <a:ext uri="{FF2B5EF4-FFF2-40B4-BE49-F238E27FC236}">
                <a16:creationId xmlns=""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endParaRPr lang="en-US" dirty="0"/>
          </a:p>
        </p:txBody>
      </p:sp>
      <p:sp>
        <p:nvSpPr>
          <p:cNvPr id="26" name="Picture Placeholder 25">
            <a:extLst>
              <a:ext uri="{FF2B5EF4-FFF2-40B4-BE49-F238E27FC236}">
                <a16:creationId xmlns=""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endParaRPr lang="en-US" dirty="0"/>
          </a:p>
        </p:txBody>
      </p:sp>
      <p:sp>
        <p:nvSpPr>
          <p:cNvPr id="22" name="Picture Placeholder 21">
            <a:extLst>
              <a:ext uri="{FF2B5EF4-FFF2-40B4-BE49-F238E27FC236}">
                <a16:creationId xmlns=""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endParaRPr lang="en-US" dirty="0"/>
          </a:p>
        </p:txBody>
      </p:sp>
    </p:spTree>
    <p:extLst>
      <p:ext uri="{BB962C8B-B14F-4D97-AF65-F5344CB8AC3E}">
        <p14:creationId xmlns=""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ECDB9DB-9E62-4292-915C-1DD4134740DB}"/>
              </a:ext>
            </a:extLst>
          </p:cNvPr>
          <p:cNvSpPr>
            <a:spLocks noGrp="1"/>
          </p:cNvSpPr>
          <p:nvPr>
            <p:ph type="dt" sz="half" idx="10"/>
          </p:nvPr>
        </p:nvSpPr>
        <p:spPr/>
        <p:txBody>
          <a:bodyPr/>
          <a:lstStyle/>
          <a:p>
            <a:fld id="{B309A1B6-942E-4825-A537-8A64B4D33E59}" type="datetime1">
              <a:rPr lang="en-US" smtClean="0"/>
              <a:pPr/>
              <a:t>10/16/2023</a:t>
            </a:fld>
            <a:endParaRPr lang="en-US" dirty="0"/>
          </a:p>
        </p:txBody>
      </p:sp>
      <p:sp>
        <p:nvSpPr>
          <p:cNvPr id="5" name="Footer Placeholder 4">
            <a:extLst>
              <a:ext uri="{FF2B5EF4-FFF2-40B4-BE49-F238E27FC236}">
                <a16:creationId xmlns=""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dirty="0"/>
              <a:t>Click to edit Master title style</a:t>
            </a:r>
          </a:p>
        </p:txBody>
      </p:sp>
      <p:sp>
        <p:nvSpPr>
          <p:cNvPr id="7" name="Content Placeholder 6">
            <a:extLst>
              <a:ext uri="{FF2B5EF4-FFF2-40B4-BE49-F238E27FC236}">
                <a16:creationId xmlns=""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978F0670-83C4-4F45-B93B-0960A31FD562}" type="datetime1">
              <a:rPr lang="en-US" smtClean="0"/>
              <a:pPr/>
              <a:t>10/16/2023</a:t>
            </a:fld>
            <a:endParaRPr lang="en-US" dirty="0"/>
          </a:p>
        </p:txBody>
      </p:sp>
      <p:sp>
        <p:nvSpPr>
          <p:cNvPr id="12" name="Picture Placeholder 11">
            <a:extLst>
              <a:ext uri="{FF2B5EF4-FFF2-40B4-BE49-F238E27FC236}">
                <a16:creationId xmlns=""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endParaRPr lang="en-US" dirty="0"/>
          </a:p>
        </p:txBody>
      </p:sp>
      <p:sp>
        <p:nvSpPr>
          <p:cNvPr id="15" name="Picture Placeholder 14">
            <a:extLst>
              <a:ext uri="{FF2B5EF4-FFF2-40B4-BE49-F238E27FC236}">
                <a16:creationId xmlns=""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
        <p:nvSpPr>
          <p:cNvPr id="6" name="Freeform: Shape 5">
            <a:extLst>
              <a:ext uri="{FF2B5EF4-FFF2-40B4-BE49-F238E27FC236}">
                <a16:creationId xmlns="" xmlns:a16="http://schemas.microsoft.com/office/drawing/2014/main" id="{89AC3B5B-97EB-4572-B908-B16581013B94}"/>
              </a:ext>
              <a:ext uri="{C183D7F6-B498-43B3-948B-1728B52AA6E4}">
                <adec:decorative xmlns=""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B9461FE0-FEFC-4F9D-84B5-71545E07E62B}" type="datetime1">
              <a:rPr lang="en-US" smtClean="0"/>
              <a:pPr/>
              <a:t>10/16/2023</a:t>
            </a:fld>
            <a:endParaRPr lang="en-US" dirty="0"/>
          </a:p>
        </p:txBody>
      </p:sp>
      <p:sp>
        <p:nvSpPr>
          <p:cNvPr id="6" name="Freeform: Shape 5">
            <a:extLst>
              <a:ext uri="{FF2B5EF4-FFF2-40B4-BE49-F238E27FC236}">
                <a16:creationId xmlns="" xmlns:a16="http://schemas.microsoft.com/office/drawing/2014/main" id="{9E9106F4-7E32-4FF6-96C2-AEDF5C52F1EC}"/>
              </a:ext>
              <a:ext uri="{C183D7F6-B498-43B3-948B-1728B52AA6E4}">
                <adec:decorative xmlns=""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 xmlns:a16="http://schemas.microsoft.com/office/drawing/2014/main" id="{8E474408-DB73-4EA7-AD23-90BEF0E42219}"/>
              </a:ext>
              <a:ext uri="{C183D7F6-B498-43B3-948B-1728B52AA6E4}">
                <adec:decorative xmlns=""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 xmlns:a16="http://schemas.microsoft.com/office/drawing/2014/main" id="{D6083F6A-399B-48F1-8504-4E2E5DF89860}"/>
              </a:ext>
              <a:ext uri="{C183D7F6-B498-43B3-948B-1728B52AA6E4}">
                <adec:decorative xmlns=""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 xmlns:a16="http://schemas.microsoft.com/office/drawing/2014/main" id="{3AFF428B-F281-4A21-BB33-FC14F2D9CDB1}"/>
              </a:ext>
              <a:ext uri="{C183D7F6-B498-43B3-948B-1728B52AA6E4}">
                <adec:decorative xmlns=""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 xmlns:a16="http://schemas.microsoft.com/office/drawing/2014/main" id="{C9A835EC-64A4-410D-8455-F71FCBF239CC}"/>
              </a:ext>
              <a:ext uri="{C183D7F6-B498-43B3-948B-1728B52AA6E4}">
                <adec:decorative xmlns=""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 xmlns:a16="http://schemas.microsoft.com/office/drawing/2014/main" id="{AF3EA8FF-EF64-46BE-85C1-CD234175F6CE}"/>
              </a:ext>
              <a:ext uri="{C183D7F6-B498-43B3-948B-1728B52AA6E4}">
                <adec:decorative xmlns=""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 xmlns:a16="http://schemas.microsoft.com/office/drawing/2014/main" id="{ED4A1BDD-165B-40C1-80E7-4E2915961815}"/>
              </a:ext>
              <a:ext uri="{C183D7F6-B498-43B3-948B-1728B52AA6E4}">
                <adec:decorative xmlns=""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 xmlns:a16="http://schemas.microsoft.com/office/drawing/2014/main" id="{FD9D8042-BB75-44E9-8789-7F3FDEF8C366}"/>
              </a:ext>
              <a:ext uri="{C183D7F6-B498-43B3-948B-1728B52AA6E4}">
                <adec:decorative xmlns=""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dirty="0"/>
          </a:p>
        </p:txBody>
      </p:sp>
      <p:sp>
        <p:nvSpPr>
          <p:cNvPr id="18" name="Text Placeholder 14">
            <a:extLst>
              <a:ext uri="{FF2B5EF4-FFF2-40B4-BE49-F238E27FC236}">
                <a16:creationId xmlns=""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dirty="0"/>
          </a:p>
        </p:txBody>
      </p:sp>
      <p:sp>
        <p:nvSpPr>
          <p:cNvPr id="19" name="Text Placeholder 14">
            <a:extLst>
              <a:ext uri="{FF2B5EF4-FFF2-40B4-BE49-F238E27FC236}">
                <a16:creationId xmlns=""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dirty="0"/>
          </a:p>
        </p:txBody>
      </p:sp>
      <p:sp>
        <p:nvSpPr>
          <p:cNvPr id="20" name="Text Placeholder 14">
            <a:extLst>
              <a:ext uri="{FF2B5EF4-FFF2-40B4-BE49-F238E27FC236}">
                <a16:creationId xmlns=""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dirty="0"/>
          </a:p>
        </p:txBody>
      </p:sp>
      <p:sp>
        <p:nvSpPr>
          <p:cNvPr id="21" name="Text Placeholder 14">
            <a:extLst>
              <a:ext uri="{FF2B5EF4-FFF2-40B4-BE49-F238E27FC236}">
                <a16:creationId xmlns=""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 xmlns:a16="http://schemas.microsoft.com/office/drawing/2014/main" id="{E80BEC63-51D3-4C70-B804-BE9EF765AD21}"/>
              </a:ext>
            </a:extLst>
          </p:cNvPr>
          <p:cNvSpPr>
            <a:spLocks noGrp="1"/>
          </p:cNvSpPr>
          <p:nvPr>
            <p:ph type="dt" sz="half" idx="10"/>
          </p:nvPr>
        </p:nvSpPr>
        <p:spPr/>
        <p:txBody>
          <a:bodyPr/>
          <a:lstStyle/>
          <a:p>
            <a:fld id="{2711BE36-27B6-4A11-9973-98734E9E2580}" type="datetime1">
              <a:rPr lang="en-US" smtClean="0"/>
              <a:pPr/>
              <a:t>10/16/2023</a:t>
            </a:fld>
            <a:endParaRPr lang="en-US" dirty="0"/>
          </a:p>
        </p:txBody>
      </p:sp>
      <p:sp>
        <p:nvSpPr>
          <p:cNvPr id="3" name="Text Placeholder 2">
            <a:extLst>
              <a:ext uri="{FF2B5EF4-FFF2-40B4-BE49-F238E27FC236}">
                <a16:creationId xmlns=""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p:txBody>
      </p:sp>
      <p:sp>
        <p:nvSpPr>
          <p:cNvPr id="5" name="Text Placeholder 4">
            <a:extLst>
              <a:ext uri="{FF2B5EF4-FFF2-40B4-BE49-F238E27FC236}">
                <a16:creationId xmlns=""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a:p>
            <a:pPr lvl="1"/>
            <a:endParaRPr lang="en-US" dirty="0"/>
          </a:p>
        </p:txBody>
      </p:sp>
      <p:sp>
        <p:nvSpPr>
          <p:cNvPr id="8" name="Footer Placeholder 7">
            <a:extLst>
              <a:ext uri="{FF2B5EF4-FFF2-40B4-BE49-F238E27FC236}">
                <a16:creationId xmlns=""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pPr/>
              <a:t>‹#›</a:t>
            </a:fld>
            <a:endParaRPr lang="en-US" dirty="0"/>
          </a:p>
        </p:txBody>
      </p:sp>
      <p:grpSp>
        <p:nvGrpSpPr>
          <p:cNvPr id="15" name="Group 14">
            <a:extLst>
              <a:ext uri="{FF2B5EF4-FFF2-40B4-BE49-F238E27FC236}">
                <a16:creationId xmlns="" xmlns:a16="http://schemas.microsoft.com/office/drawing/2014/main" id="{CFAFFB3B-DDD9-4451-A445-1716F21B5B26}"/>
              </a:ext>
              <a:ext uri="{C183D7F6-B498-43B3-948B-1728B52AA6E4}">
                <adec:decorative xmlns=""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 xmlns:a16="http://schemas.microsoft.com/office/drawing/2014/main" id="{D5B9FEA5-95BE-43A3-A0DC-93B8477BC66D}"/>
                </a:ext>
                <a:ext uri="{C183D7F6-B498-43B3-948B-1728B52AA6E4}">
                  <adec:decorative xmlns=""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 xmlns:a16="http://schemas.microsoft.com/office/drawing/2014/main" id="{479F2365-436D-4300-8A80-42A44D63E9C0}"/>
                </a:ext>
                <a:ext uri="{C183D7F6-B498-43B3-948B-1728B52AA6E4}">
                  <adec:decorative xmlns=""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Title 1">
            <a:extLst>
              <a:ext uri="{FF2B5EF4-FFF2-40B4-BE49-F238E27FC236}">
                <a16:creationId xmlns=""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 xmlns:a16="http://schemas.microsoft.com/office/drawing/2014/main" id="{E80BEC63-51D3-4C70-B804-BE9EF765AD21}"/>
              </a:ext>
            </a:extLst>
          </p:cNvPr>
          <p:cNvSpPr>
            <a:spLocks noGrp="1"/>
          </p:cNvSpPr>
          <p:nvPr>
            <p:ph type="dt" sz="half" idx="10"/>
          </p:nvPr>
        </p:nvSpPr>
        <p:spPr/>
        <p:txBody>
          <a:bodyPr/>
          <a:lstStyle/>
          <a:p>
            <a:fld id="{9C293CFF-80E4-42CD-BEBA-7F3CBEFD0993}" type="datetime1">
              <a:rPr lang="en-US" smtClean="0"/>
              <a:pPr/>
              <a:t>10/16/2023</a:t>
            </a:fld>
            <a:endParaRPr lang="en-US" dirty="0"/>
          </a:p>
        </p:txBody>
      </p:sp>
      <p:sp>
        <p:nvSpPr>
          <p:cNvPr id="3" name="Text Placeholder 2">
            <a:extLst>
              <a:ext uri="{FF2B5EF4-FFF2-40B4-BE49-F238E27FC236}">
                <a16:creationId xmlns=""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A6EF5A53-0A64-4CA5-B9C7-1CB97CB5CF1C}"/>
              </a:ext>
              <a:ext uri="{C183D7F6-B498-43B3-948B-1728B52AA6E4}">
                <adec:decorative xmlns=""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 xmlns:a16="http://schemas.microsoft.com/office/drawing/2014/main" id="{34ABFBEA-4EB0-4D02-A2C0-1733CD3D6F12}"/>
              </a:ext>
              <a:ext uri="{C183D7F6-B498-43B3-948B-1728B52AA6E4}">
                <adec:decorative xmlns=""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 xmlns:a16="http://schemas.microsoft.com/office/drawing/2014/main" id="{19E083F6-57F4-487B-A766-EA0462B1EED8}"/>
              </a:ext>
              <a:ext uri="{C183D7F6-B498-43B3-948B-1728B52AA6E4}">
                <adec:decorative xmlns=""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C6C883C4-8519-40BD-8846-212D00E4ED22}" type="datetime1">
              <a:rPr lang="en-US" smtClean="0"/>
              <a:pPr/>
              <a:t>10/16/2023</a:t>
            </a:fld>
            <a:endParaRPr lang="en-US" dirty="0"/>
          </a:p>
        </p:txBody>
      </p:sp>
      <p:sp>
        <p:nvSpPr>
          <p:cNvPr id="5" name="Footer Placeholder 4">
            <a:extLst>
              <a:ext uri="{FF2B5EF4-FFF2-40B4-BE49-F238E27FC236}">
                <a16:creationId xmlns=""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6.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t="-2000" b="-2000"/>
          </a:stretch>
        </a:blipFill>
        <a:effectLst/>
      </p:bgPr>
    </p:bg>
    <p:spTree>
      <p:nvGrpSpPr>
        <p:cNvPr id="1" name=""/>
        <p:cNvGrpSpPr/>
        <p:nvPr/>
      </p:nvGrpSpPr>
      <p:grpSpPr>
        <a:xfrm>
          <a:off x="0" y="0"/>
          <a:ext cx="0" cy="0"/>
          <a:chOff x="0" y="0"/>
          <a:chExt cx="0" cy="0"/>
        </a:xfrm>
      </p:grpSpPr>
      <p:sp>
        <p:nvSpPr>
          <p:cNvPr id="9" name="Subtitle 8">
            <a:extLst>
              <a:ext uri="{FF2B5EF4-FFF2-40B4-BE49-F238E27FC236}">
                <a16:creationId xmlns="" xmlns:a16="http://schemas.microsoft.com/office/drawing/2014/main" id="{90F4C458-488B-4A00-BBE6-56D166E4C588}"/>
              </a:ext>
            </a:extLst>
          </p:cNvPr>
          <p:cNvSpPr>
            <a:spLocks noGrp="1"/>
          </p:cNvSpPr>
          <p:nvPr>
            <p:ph type="body" idx="1"/>
          </p:nvPr>
        </p:nvSpPr>
        <p:spPr>
          <a:xfrm>
            <a:off x="5056909" y="3906983"/>
            <a:ext cx="10002982" cy="2424545"/>
          </a:xfrm>
        </p:spPr>
        <p:txBody>
          <a:bodyPr>
            <a:normAutofit fontScale="70000" lnSpcReduction="20000"/>
          </a:bodyPr>
          <a:lstStyle/>
          <a:p>
            <a:r>
              <a:rPr lang="en-US" dirty="0" smtClean="0">
                <a:solidFill>
                  <a:schemeClr val="bg1"/>
                </a:solidFill>
                <a:latin typeface="Arial Black" pitchFamily="34" charset="0"/>
              </a:rPr>
              <a:t>Presented by:-</a:t>
            </a:r>
          </a:p>
          <a:p>
            <a:r>
              <a:rPr lang="en-US" dirty="0" err="1" smtClean="0">
                <a:solidFill>
                  <a:schemeClr val="bg1"/>
                </a:solidFill>
                <a:latin typeface="Arial Black" pitchFamily="34" charset="0"/>
              </a:rPr>
              <a:t>S.Durga</a:t>
            </a:r>
            <a:r>
              <a:rPr lang="en-US" dirty="0" smtClean="0">
                <a:solidFill>
                  <a:schemeClr val="bg1"/>
                </a:solidFill>
                <a:latin typeface="Arial Black" pitchFamily="34" charset="0"/>
              </a:rPr>
              <a:t> </a:t>
            </a:r>
            <a:r>
              <a:rPr lang="en-US" dirty="0" err="1" smtClean="0">
                <a:solidFill>
                  <a:schemeClr val="bg1"/>
                </a:solidFill>
                <a:latin typeface="Arial Black" pitchFamily="34" charset="0"/>
              </a:rPr>
              <a:t>prasad</a:t>
            </a:r>
            <a:r>
              <a:rPr lang="en-US" dirty="0" smtClean="0">
                <a:solidFill>
                  <a:schemeClr val="bg1"/>
                </a:solidFill>
                <a:latin typeface="Arial Black" pitchFamily="34" charset="0"/>
              </a:rPr>
              <a:t> </a:t>
            </a:r>
          </a:p>
          <a:p>
            <a:r>
              <a:rPr lang="en-US" dirty="0" err="1" smtClean="0">
                <a:solidFill>
                  <a:schemeClr val="bg1"/>
                </a:solidFill>
                <a:latin typeface="Arial Black" pitchFamily="34" charset="0"/>
              </a:rPr>
              <a:t>P.Charan</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B.Srivardhan</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G.Padhmaja</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A.Sai</a:t>
            </a:r>
            <a:r>
              <a:rPr lang="en-US" dirty="0" smtClean="0">
                <a:solidFill>
                  <a:schemeClr val="bg1"/>
                </a:solidFill>
                <a:latin typeface="Arial Black" pitchFamily="34" charset="0"/>
              </a:rPr>
              <a:t> </a:t>
            </a:r>
            <a:r>
              <a:rPr lang="en-US" dirty="0" err="1" smtClean="0">
                <a:solidFill>
                  <a:schemeClr val="bg1"/>
                </a:solidFill>
                <a:latin typeface="Arial Black" pitchFamily="34" charset="0"/>
              </a:rPr>
              <a:t>prasanna</a:t>
            </a:r>
            <a:endParaRPr lang="en-US" dirty="0" smtClean="0">
              <a:solidFill>
                <a:schemeClr val="bg1"/>
              </a:solidFill>
              <a:latin typeface="Arial Black" pitchFamily="34" charset="0"/>
            </a:endParaRPr>
          </a:p>
          <a:p>
            <a:endParaRPr lang="en-US" dirty="0"/>
          </a:p>
        </p:txBody>
      </p:sp>
      <p:sp>
        <p:nvSpPr>
          <p:cNvPr id="50" name="Freeform: Shape 49">
            <a:extLst>
              <a:ext uri="{FF2B5EF4-FFF2-40B4-BE49-F238E27FC236}">
                <a16:creationId xmlns="" xmlns:a16="http://schemas.microsoft.com/office/drawing/2014/main" id="{DE0ACD1F-5E64-47CD-BF6C-FED863721BAA}"/>
              </a:ext>
              <a:ext uri="{C183D7F6-B498-43B3-948B-1728B52AA6E4}">
                <adec:decorative xmlns=""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 xmlns:p14="http://schemas.microsoft.com/office/powerpoint/2010/main" val="1808338864"/>
      </p:ext>
    </p:extLst>
  </p:cSld>
  <p:clrMapOvr>
    <a:masterClrMapping/>
  </p:clrMapOvr>
  <p:transition spd="med">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CE569E-9B7C-4CB9-AB80-C0841F922CFF}" type="slidenum">
              <a:rPr lang="en-US" smtClean="0"/>
              <a:pPr/>
              <a:t>10</a:t>
            </a:fld>
            <a:endParaRPr lang="en-US" dirty="0"/>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3677" y="886691"/>
            <a:ext cx="2776105" cy="540327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428259" y="886691"/>
            <a:ext cx="2970068" cy="5292436"/>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390659" y="886691"/>
            <a:ext cx="2983923" cy="52924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937569582"/>
      </p:ext>
    </p:extLst>
  </p:cSld>
  <p:clrMapOvr>
    <a:masterClrMapping/>
  </p:clrMapOvr>
  <p:transition>
    <p:pull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6F90E-42E3-4227-9D11-07ECC06C9F3E}" type="datetime1">
              <a:rPr lang="en-US" smtClean="0"/>
              <a:pPr/>
              <a:t>10/16/2023</a:t>
            </a:fld>
            <a:endParaRPr lang="en-US" dirty="0"/>
          </a:p>
        </p:txBody>
      </p:sp>
      <p:sp>
        <p:nvSpPr>
          <p:cNvPr id="3" name="Footer Placeholder 2"/>
          <p:cNvSpPr>
            <a:spLocks noGrp="1"/>
          </p:cNvSpPr>
          <p:nvPr>
            <p:ph type="ftr" sz="quarter" idx="11"/>
          </p:nvPr>
        </p:nvSpPr>
        <p:spPr/>
        <p:txBody>
          <a:bodyPr/>
          <a:lstStyle/>
          <a:p>
            <a:r>
              <a:rPr lang="en-US" smtClean="0"/>
              <a:t>Sample Footer Text</a:t>
            </a:r>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2114" y="616527"/>
            <a:ext cx="3086100" cy="5832764"/>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372841" y="616527"/>
            <a:ext cx="3086100" cy="5832764"/>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224405" y="616526"/>
            <a:ext cx="3086100" cy="583276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443008250"/>
      </p:ext>
    </p:extLst>
  </p:cSld>
  <p:clrMapOvr>
    <a:masterClrMapping/>
  </p:clrMapOvr>
  <p:transition>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12</a:t>
            </a:fld>
            <a:endParaRPr lang="en-US" dirty="0"/>
          </a:p>
        </p:txBody>
      </p:sp>
      <p:sp>
        <p:nvSpPr>
          <p:cNvPr id="3" name="Content Placeholder 2"/>
          <p:cNvSpPr>
            <a:spLocks noGrp="1"/>
          </p:cNvSpPr>
          <p:nvPr>
            <p:ph idx="1"/>
          </p:nvPr>
        </p:nvSpPr>
        <p:spPr>
          <a:xfrm>
            <a:off x="1421823" y="-568036"/>
            <a:ext cx="9458325" cy="1750451"/>
          </a:xfrm>
        </p:spPr>
        <p:txBody>
          <a:bodyPr>
            <a:normAutofit/>
          </a:bodyPr>
          <a:lstStyle/>
          <a:p>
            <a:r>
              <a:rPr lang="en-GB" dirty="0" smtClean="0">
                <a:solidFill>
                  <a:schemeClr val="bg1"/>
                </a:solidFill>
                <a:latin typeface="Arial Black" pitchFamily="34" charset="0"/>
              </a:rPr>
              <a:t>  </a:t>
            </a:r>
            <a:endParaRPr lang="en-GB" dirty="0">
              <a:solidFill>
                <a:schemeClr val="tx1"/>
              </a:solidFill>
              <a:latin typeface="Arial Black" pitchFamily="34" charset="0"/>
            </a:endParaRPr>
          </a:p>
          <a:p>
            <a:r>
              <a:rPr lang="en-GB" dirty="0" smtClean="0">
                <a:solidFill>
                  <a:schemeClr val="tx1"/>
                </a:solidFill>
                <a:latin typeface="Arial Black" pitchFamily="34" charset="0"/>
              </a:rPr>
              <a:t>KEY WORD RESEARCH:-</a:t>
            </a:r>
            <a:endParaRPr lang="en-IN" dirty="0">
              <a:solidFill>
                <a:schemeClr val="tx1"/>
              </a:solidFill>
              <a:latin typeface="Arial Black"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663799160"/>
              </p:ext>
            </p:extLst>
          </p:nvPr>
        </p:nvGraphicFramePr>
        <p:xfrm>
          <a:off x="471053" y="775854"/>
          <a:ext cx="11554692" cy="5776240"/>
        </p:xfrm>
        <a:graphic>
          <a:graphicData uri="http://schemas.openxmlformats.org/drawingml/2006/table">
            <a:tbl>
              <a:tblPr firstRow="1" bandRow="1">
                <a:tableStyleId>{5C22544A-7EE6-4342-B048-85BDC9FD1C3A}</a:tableStyleId>
              </a:tblPr>
              <a:tblGrid>
                <a:gridCol w="4641275"/>
                <a:gridCol w="2438400"/>
                <a:gridCol w="2230582"/>
                <a:gridCol w="2244435"/>
              </a:tblGrid>
              <a:tr h="513616">
                <a:tc>
                  <a:txBody>
                    <a:bodyPr/>
                    <a:lstStyle/>
                    <a:p>
                      <a:pPr algn="ctr"/>
                      <a:r>
                        <a:rPr lang="en-GB" dirty="0" smtClean="0">
                          <a:solidFill>
                            <a:schemeClr val="bg1"/>
                          </a:solidFill>
                        </a:rPr>
                        <a:t>KEY WORD</a:t>
                      </a:r>
                      <a:endParaRPr lang="en-IN" dirty="0">
                        <a:solidFill>
                          <a:schemeClr val="bg1"/>
                        </a:solidFill>
                      </a:endParaRPr>
                    </a:p>
                  </a:txBody>
                  <a:tcPr/>
                </a:tc>
                <a:tc>
                  <a:txBody>
                    <a:bodyPr/>
                    <a:lstStyle/>
                    <a:p>
                      <a:pPr algn="ctr"/>
                      <a:r>
                        <a:rPr lang="en-GB" dirty="0" smtClean="0">
                          <a:solidFill>
                            <a:schemeClr val="bg1"/>
                          </a:solidFill>
                        </a:rPr>
                        <a:t>VOLUME</a:t>
                      </a:r>
                      <a:endParaRPr lang="en-IN" dirty="0">
                        <a:solidFill>
                          <a:schemeClr val="bg1"/>
                        </a:solidFill>
                      </a:endParaRPr>
                    </a:p>
                  </a:txBody>
                  <a:tcPr/>
                </a:tc>
                <a:tc>
                  <a:txBody>
                    <a:bodyPr/>
                    <a:lstStyle/>
                    <a:p>
                      <a:pPr algn="ctr"/>
                      <a:r>
                        <a:rPr lang="en-GB" dirty="0" smtClean="0">
                          <a:solidFill>
                            <a:schemeClr val="bg1"/>
                          </a:solidFill>
                        </a:rPr>
                        <a:t>COMPITETION</a:t>
                      </a:r>
                      <a:endParaRPr lang="en-IN" dirty="0">
                        <a:solidFill>
                          <a:schemeClr val="bg1"/>
                        </a:solidFill>
                      </a:endParaRPr>
                    </a:p>
                  </a:txBody>
                  <a:tcPr/>
                </a:tc>
                <a:tc>
                  <a:txBody>
                    <a:bodyPr/>
                    <a:lstStyle/>
                    <a:p>
                      <a:pPr algn="ctr"/>
                      <a:r>
                        <a:rPr lang="en-GB" dirty="0" smtClean="0">
                          <a:solidFill>
                            <a:schemeClr val="bg1"/>
                          </a:solidFill>
                        </a:rPr>
                        <a:t>KEI</a:t>
                      </a:r>
                      <a:endParaRPr lang="en-IN" dirty="0">
                        <a:solidFill>
                          <a:schemeClr val="bg1"/>
                        </a:solidFill>
                      </a:endParaRPr>
                    </a:p>
                  </a:txBody>
                  <a:tcPr/>
                </a:tc>
              </a:tr>
              <a:tr h="513616">
                <a:tc>
                  <a:txBody>
                    <a:bodyPr/>
                    <a:lstStyle/>
                    <a:p>
                      <a:pPr algn="ctr"/>
                      <a:r>
                        <a:rPr lang="en-GB" dirty="0" smtClean="0"/>
                        <a:t>MOTHER DAIRY</a:t>
                      </a:r>
                      <a:endParaRPr lang="en-IN" dirty="0"/>
                    </a:p>
                  </a:txBody>
                  <a:tcPr/>
                </a:tc>
                <a:tc>
                  <a:txBody>
                    <a:bodyPr/>
                    <a:lstStyle/>
                    <a:p>
                      <a:pPr algn="ctr"/>
                      <a:r>
                        <a:rPr lang="en-GB" dirty="0" smtClean="0"/>
                        <a:t>660</a:t>
                      </a:r>
                      <a:endParaRPr lang="en-IN" dirty="0"/>
                    </a:p>
                  </a:txBody>
                  <a:tcPr/>
                </a:tc>
                <a:tc>
                  <a:txBody>
                    <a:bodyPr/>
                    <a:lstStyle/>
                    <a:p>
                      <a:pPr algn="ctr"/>
                      <a:r>
                        <a:rPr lang="en-GB" dirty="0" smtClean="0"/>
                        <a:t>29</a:t>
                      </a:r>
                      <a:endParaRPr lang="en-IN" dirty="0"/>
                    </a:p>
                  </a:txBody>
                  <a:tcPr/>
                </a:tc>
                <a:tc>
                  <a:txBody>
                    <a:bodyPr/>
                    <a:lstStyle/>
                    <a:p>
                      <a:pPr algn="ctr"/>
                      <a:r>
                        <a:rPr lang="en-GB" dirty="0" smtClean="0"/>
                        <a:t>77</a:t>
                      </a:r>
                      <a:endParaRPr lang="en-IN" dirty="0"/>
                    </a:p>
                  </a:txBody>
                  <a:tcPr/>
                </a:tc>
              </a:tr>
              <a:tr h="625082">
                <a:tc>
                  <a:txBody>
                    <a:bodyPr/>
                    <a:lstStyle/>
                    <a:p>
                      <a:pPr algn="ctr"/>
                      <a:r>
                        <a:rPr lang="en-GB" dirty="0" smtClean="0"/>
                        <a:t>DAIRY CALVS TAKEN FROM MOTHER DAIRY</a:t>
                      </a:r>
                      <a:endParaRPr lang="en-IN" dirty="0"/>
                    </a:p>
                  </a:txBody>
                  <a:tcPr/>
                </a:tc>
                <a:tc>
                  <a:txBody>
                    <a:bodyPr/>
                    <a:lstStyle/>
                    <a:p>
                      <a:pPr algn="ctr"/>
                      <a:r>
                        <a:rPr lang="en-GB" dirty="0" smtClean="0"/>
                        <a:t>230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DIRY CANAD</a:t>
                      </a:r>
                      <a:endParaRPr lang="en-IN" dirty="0"/>
                    </a:p>
                  </a:txBody>
                  <a:tcPr/>
                </a:tc>
                <a:tc>
                  <a:txBody>
                    <a:bodyPr/>
                    <a:lstStyle/>
                    <a:p>
                      <a:pPr algn="ctr"/>
                      <a:r>
                        <a:rPr lang="en-GB" dirty="0" smtClean="0"/>
                        <a:t>100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DAIRY</a:t>
                      </a:r>
                      <a:r>
                        <a:rPr lang="en-GB" baseline="0" dirty="0" smtClean="0"/>
                        <a:t> SHARE PRICE</a:t>
                      </a:r>
                      <a:endParaRPr lang="en-IN" dirty="0"/>
                    </a:p>
                  </a:txBody>
                  <a:tcPr/>
                </a:tc>
                <a:tc>
                  <a:txBody>
                    <a:bodyPr/>
                    <a:lstStyle/>
                    <a:p>
                      <a:pPr algn="ctr"/>
                      <a:r>
                        <a:rPr lang="en-GB" dirty="0" smtClean="0"/>
                        <a:t>90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AMBER LYNN BACH MOTHER DAIRES</a:t>
                      </a:r>
                      <a:endParaRPr lang="en-IN" dirty="0"/>
                    </a:p>
                  </a:txBody>
                  <a:tcPr/>
                </a:tc>
                <a:tc>
                  <a:txBody>
                    <a:bodyPr/>
                    <a:lstStyle/>
                    <a:p>
                      <a:pPr algn="ctr"/>
                      <a:r>
                        <a:rPr lang="en-GB" dirty="0" smtClean="0"/>
                        <a:t>80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DAIRY GOD MOTHER</a:t>
                      </a:r>
                      <a:endParaRPr lang="en-IN" dirty="0"/>
                    </a:p>
                  </a:txBody>
                  <a:tcPr/>
                </a:tc>
                <a:tc>
                  <a:txBody>
                    <a:bodyPr/>
                    <a:lstStyle/>
                    <a:p>
                      <a:pPr algn="ctr"/>
                      <a:r>
                        <a:rPr lang="en-GB" dirty="0" smtClean="0"/>
                        <a:t>80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JOB IN MOTHER DAIRY COMPANY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BREET FEED BABY MILM ALLERGY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DAIRY FREE MOTHER REFLUX BABY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DAIRY AAM DOI ONLINE</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bl>
          </a:graphicData>
        </a:graphic>
      </p:graphicFrame>
    </p:spTree>
    <p:extLst>
      <p:ext uri="{BB962C8B-B14F-4D97-AF65-F5344CB8AC3E}">
        <p14:creationId xmlns="" xmlns:p14="http://schemas.microsoft.com/office/powerpoint/2010/main" val="74885554"/>
      </p:ext>
    </p:extLst>
  </p:cSld>
  <p:clrMapOvr>
    <a:masterClrMapping/>
  </p:clrMapOvr>
  <p:transition>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13</a:t>
            </a:fld>
            <a:endParaRPr lang="en-US" dirty="0"/>
          </a:p>
        </p:txBody>
      </p:sp>
      <p:graphicFrame>
        <p:nvGraphicFramePr>
          <p:cNvPr id="2" name="Table 1"/>
          <p:cNvGraphicFramePr>
            <a:graphicFrameLocks noGrp="1"/>
          </p:cNvGraphicFramePr>
          <p:nvPr>
            <p:extLst>
              <p:ext uri="{D42A27DB-BD31-4B8C-83A1-F6EECF244321}">
                <p14:modId xmlns="" xmlns:p14="http://schemas.microsoft.com/office/powerpoint/2010/main" val="2511572701"/>
              </p:ext>
            </p:extLst>
          </p:nvPr>
        </p:nvGraphicFramePr>
        <p:xfrm>
          <a:off x="415634" y="332360"/>
          <a:ext cx="11554692" cy="6193134"/>
        </p:xfrm>
        <a:graphic>
          <a:graphicData uri="http://schemas.openxmlformats.org/drawingml/2006/table">
            <a:tbl>
              <a:tblPr firstRow="1" bandRow="1">
                <a:tableStyleId>{5C22544A-7EE6-4342-B048-85BDC9FD1C3A}</a:tableStyleId>
              </a:tblPr>
              <a:tblGrid>
                <a:gridCol w="2888673"/>
                <a:gridCol w="2957948"/>
                <a:gridCol w="2819398"/>
                <a:gridCol w="2888673"/>
              </a:tblGrid>
              <a:tr h="545886">
                <a:tc>
                  <a:txBody>
                    <a:bodyPr/>
                    <a:lstStyle/>
                    <a:p>
                      <a:pPr algn="ctr"/>
                      <a:r>
                        <a:rPr lang="en-GB" dirty="0" smtClean="0">
                          <a:solidFill>
                            <a:schemeClr val="bg1"/>
                          </a:solidFill>
                        </a:rPr>
                        <a:t>KEY WORD</a:t>
                      </a:r>
                      <a:endParaRPr lang="en-IN" dirty="0">
                        <a:solidFill>
                          <a:schemeClr val="bg1"/>
                        </a:solidFill>
                      </a:endParaRPr>
                    </a:p>
                  </a:txBody>
                  <a:tcPr/>
                </a:tc>
                <a:tc>
                  <a:txBody>
                    <a:bodyPr/>
                    <a:lstStyle/>
                    <a:p>
                      <a:pPr algn="ctr"/>
                      <a:r>
                        <a:rPr lang="en-GB" dirty="0" smtClean="0">
                          <a:solidFill>
                            <a:schemeClr val="bg1"/>
                          </a:solidFill>
                        </a:rPr>
                        <a:t>VOLUME</a:t>
                      </a:r>
                      <a:endParaRPr lang="en-IN" dirty="0">
                        <a:solidFill>
                          <a:schemeClr val="bg1"/>
                        </a:solidFill>
                      </a:endParaRPr>
                    </a:p>
                  </a:txBody>
                  <a:tcPr/>
                </a:tc>
                <a:tc>
                  <a:txBody>
                    <a:bodyPr/>
                    <a:lstStyle/>
                    <a:p>
                      <a:pPr algn="ctr"/>
                      <a:r>
                        <a:rPr lang="en-GB" dirty="0" smtClean="0">
                          <a:solidFill>
                            <a:schemeClr val="bg1"/>
                          </a:solidFill>
                        </a:rPr>
                        <a:t>COMPETITION</a:t>
                      </a:r>
                      <a:endParaRPr lang="en-IN" dirty="0">
                        <a:solidFill>
                          <a:schemeClr val="bg1"/>
                        </a:solidFill>
                      </a:endParaRPr>
                    </a:p>
                  </a:txBody>
                  <a:tcPr/>
                </a:tc>
                <a:tc>
                  <a:txBody>
                    <a:bodyPr/>
                    <a:lstStyle/>
                    <a:p>
                      <a:pPr algn="ctr"/>
                      <a:r>
                        <a:rPr lang="en-GB" dirty="0" smtClean="0">
                          <a:solidFill>
                            <a:schemeClr val="bg1"/>
                          </a:solidFill>
                        </a:rPr>
                        <a:t>KEI</a:t>
                      </a:r>
                      <a:endParaRPr lang="en-IN" dirty="0">
                        <a:solidFill>
                          <a:schemeClr val="bg1"/>
                        </a:solidFill>
                      </a:endParaRPr>
                    </a:p>
                  </a:txBody>
                  <a:tcPr/>
                </a:tc>
              </a:tr>
              <a:tr h="545886">
                <a:tc>
                  <a:txBody>
                    <a:bodyPr/>
                    <a:lstStyle/>
                    <a:p>
                      <a:pPr algn="ctr"/>
                      <a:r>
                        <a:rPr lang="en-GB" dirty="0" smtClean="0"/>
                        <a:t>Dairy cows good mothers</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626150">
                <a:tc>
                  <a:txBody>
                    <a:bodyPr/>
                    <a:lstStyle/>
                    <a:p>
                      <a:pPr algn="ctr"/>
                      <a:r>
                        <a:rPr lang="en-GB" dirty="0" smtClean="0"/>
                        <a:t>Dairy queen mothers</a:t>
                      </a:r>
                      <a:r>
                        <a:rPr lang="en-GB" baseline="0" dirty="0" smtClean="0"/>
                        <a:t> day ice cream</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626150">
                <a:tc>
                  <a:txBody>
                    <a:bodyPr/>
                    <a:lstStyle/>
                    <a:p>
                      <a:pPr algn="ctr"/>
                      <a:r>
                        <a:rPr lang="en-GB" dirty="0" smtClean="0"/>
                        <a:t>Dairy queen mothers day cake</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day </a:t>
                      </a:r>
                      <a:r>
                        <a:rPr lang="en-GB" dirty="0" err="1" smtClean="0"/>
                        <a:t>india</a:t>
                      </a:r>
                      <a:r>
                        <a:rPr lang="en-GB" dirty="0" smtClean="0"/>
                        <a:t> </a:t>
                      </a:r>
                      <a:r>
                        <a:rPr lang="en-GB" dirty="0" err="1" smtClean="0"/>
                        <a:t>reliablw</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 dairy </a:t>
                      </a:r>
                      <a:r>
                        <a:rPr lang="en-GB" dirty="0" err="1" smtClean="0"/>
                        <a:t>misti</a:t>
                      </a:r>
                      <a:r>
                        <a:rPr lang="en-GB" dirty="0" smtClean="0"/>
                        <a:t> </a:t>
                      </a:r>
                      <a:r>
                        <a:rPr lang="en-GB" dirty="0" err="1" smtClean="0"/>
                        <a:t>doi</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a:t>
                      </a:r>
                      <a:r>
                        <a:rPr lang="en-GB" baseline="0" dirty="0" smtClean="0"/>
                        <a:t> dairy </a:t>
                      </a:r>
                      <a:r>
                        <a:rPr lang="en-GB" baseline="0" dirty="0" err="1" smtClean="0"/>
                        <a:t>probotic</a:t>
                      </a:r>
                      <a:r>
                        <a:rPr lang="en-GB" baseline="0" dirty="0" smtClean="0"/>
                        <a:t> </a:t>
                      </a:r>
                      <a:r>
                        <a:rPr lang="en-GB" baseline="0" dirty="0" err="1" smtClean="0"/>
                        <a:t>dahi</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 cheese</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 </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a:t>
                      </a:r>
                      <a:r>
                        <a:rPr lang="en-GB" baseline="0" dirty="0" smtClean="0"/>
                        <a:t> dairy contact</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bl>
          </a:graphicData>
        </a:graphic>
      </p:graphicFrame>
    </p:spTree>
    <p:extLst>
      <p:ext uri="{BB962C8B-B14F-4D97-AF65-F5344CB8AC3E}">
        <p14:creationId xmlns="" xmlns:p14="http://schemas.microsoft.com/office/powerpoint/2010/main" val="3207236378"/>
      </p:ext>
    </p:extLst>
  </p:cSld>
  <p:clrMapOvr>
    <a:masterClrMapping/>
  </p:clrMapOvr>
  <p:transition>
    <p:wheel spokes="3"/>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14</a:t>
            </a:fld>
            <a:endParaRPr lang="en-US" dirty="0"/>
          </a:p>
        </p:txBody>
      </p:sp>
      <p:sp>
        <p:nvSpPr>
          <p:cNvPr id="3" name="Content Placeholder 2"/>
          <p:cNvSpPr>
            <a:spLocks noGrp="1"/>
          </p:cNvSpPr>
          <p:nvPr>
            <p:ph idx="1"/>
          </p:nvPr>
        </p:nvSpPr>
        <p:spPr>
          <a:xfrm>
            <a:off x="1421823" y="173421"/>
            <a:ext cx="9458325" cy="1008993"/>
          </a:xfrm>
        </p:spPr>
        <p:txBody>
          <a:bodyPr>
            <a:normAutofit fontScale="62500" lnSpcReduction="20000"/>
          </a:bodyPr>
          <a:lstStyle/>
          <a:p>
            <a:pPr algn="ctr"/>
            <a:r>
              <a:rPr lang="en-GB" sz="4400" dirty="0" smtClean="0">
                <a:solidFill>
                  <a:schemeClr val="bg1"/>
                </a:solidFill>
                <a:latin typeface="Arial Black" pitchFamily="34" charset="0"/>
              </a:rPr>
              <a:t>CONTENT IDEA AND GENERATION </a:t>
            </a:r>
            <a:r>
              <a:rPr lang="en-GB" dirty="0" smtClean="0">
                <a:solidFill>
                  <a:schemeClr val="bg1"/>
                </a:solidFill>
                <a:latin typeface="Arial Black" pitchFamily="34" charset="0"/>
              </a:rPr>
              <a:t>:</a:t>
            </a:r>
          </a:p>
          <a:p>
            <a:r>
              <a:rPr lang="en-GB" dirty="0">
                <a:solidFill>
                  <a:schemeClr val="bg1"/>
                </a:solidFill>
                <a:latin typeface="Arial Black" pitchFamily="34" charset="0"/>
              </a:rPr>
              <a:t>  </a:t>
            </a:r>
          </a:p>
          <a:p>
            <a:endParaRPr lang="en-IN" dirty="0">
              <a:latin typeface="Arial Black"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4077684165"/>
              </p:ext>
            </p:extLst>
          </p:nvPr>
        </p:nvGraphicFramePr>
        <p:xfrm>
          <a:off x="290943" y="1233054"/>
          <a:ext cx="11773972" cy="5412786"/>
        </p:xfrm>
        <a:graphic>
          <a:graphicData uri="http://schemas.openxmlformats.org/drawingml/2006/table">
            <a:tbl>
              <a:tblPr firstRow="1" bandRow="1">
                <a:tableStyleId>{5C22544A-7EE6-4342-B048-85BDC9FD1C3A}</a:tableStyleId>
              </a:tblPr>
              <a:tblGrid>
                <a:gridCol w="1681996"/>
                <a:gridCol w="1681996"/>
                <a:gridCol w="1681996"/>
                <a:gridCol w="1681996"/>
                <a:gridCol w="1681996"/>
                <a:gridCol w="1681996"/>
                <a:gridCol w="1681996"/>
              </a:tblGrid>
              <a:tr h="320226">
                <a:tc>
                  <a:txBody>
                    <a:bodyPr/>
                    <a:lstStyle/>
                    <a:p>
                      <a:r>
                        <a:rPr lang="en-GB" dirty="0" smtClean="0"/>
                        <a:t>SUNDAY</a:t>
                      </a:r>
                      <a:endParaRPr lang="en-IN" dirty="0"/>
                    </a:p>
                  </a:txBody>
                  <a:tcPr/>
                </a:tc>
                <a:tc>
                  <a:txBody>
                    <a:bodyPr/>
                    <a:lstStyle/>
                    <a:p>
                      <a:r>
                        <a:rPr lang="en-GB" dirty="0" smtClean="0"/>
                        <a:t>MONDAY</a:t>
                      </a:r>
                      <a:endParaRPr lang="en-IN" dirty="0"/>
                    </a:p>
                  </a:txBody>
                  <a:tcPr/>
                </a:tc>
                <a:tc>
                  <a:txBody>
                    <a:bodyPr/>
                    <a:lstStyle/>
                    <a:p>
                      <a:r>
                        <a:rPr lang="en-GB" dirty="0" smtClean="0"/>
                        <a:t>TUESDAY</a:t>
                      </a:r>
                      <a:endParaRPr lang="en-IN" dirty="0"/>
                    </a:p>
                  </a:txBody>
                  <a:tcPr/>
                </a:tc>
                <a:tc>
                  <a:txBody>
                    <a:bodyPr/>
                    <a:lstStyle/>
                    <a:p>
                      <a:r>
                        <a:rPr lang="en-GB" dirty="0" smtClean="0"/>
                        <a:t>WEDNESDAY</a:t>
                      </a:r>
                      <a:endParaRPr lang="en-IN" dirty="0"/>
                    </a:p>
                  </a:txBody>
                  <a:tcPr/>
                </a:tc>
                <a:tc>
                  <a:txBody>
                    <a:bodyPr/>
                    <a:lstStyle/>
                    <a:p>
                      <a:r>
                        <a:rPr lang="en-GB" dirty="0" smtClean="0"/>
                        <a:t>THURSDAY</a:t>
                      </a:r>
                      <a:endParaRPr lang="en-IN" dirty="0"/>
                    </a:p>
                  </a:txBody>
                  <a:tcPr/>
                </a:tc>
                <a:tc>
                  <a:txBody>
                    <a:bodyPr/>
                    <a:lstStyle/>
                    <a:p>
                      <a:r>
                        <a:rPr lang="en-GB" dirty="0" smtClean="0"/>
                        <a:t>FRIDAY</a:t>
                      </a:r>
                      <a:endParaRPr lang="en-IN" dirty="0"/>
                    </a:p>
                  </a:txBody>
                  <a:tcPr/>
                </a:tc>
                <a:tc>
                  <a:txBody>
                    <a:bodyPr/>
                    <a:lstStyle/>
                    <a:p>
                      <a:r>
                        <a:rPr lang="en-GB" dirty="0" smtClean="0"/>
                        <a:t>SATURDAY</a:t>
                      </a:r>
                      <a:endParaRPr lang="en-IN"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a:txBody>
                    <a:bodyPr/>
                    <a:lstStyle/>
                    <a:p>
                      <a:pPr algn="ctr"/>
                      <a:r>
                        <a:rPr lang="en-GB" b="1" dirty="0" smtClean="0"/>
                        <a:t>12</a:t>
                      </a:r>
                      <a:endParaRPr lang="en-IN" b="1" dirty="0"/>
                    </a:p>
                  </a:txBody>
                  <a:tcPr/>
                </a:tc>
                <a:tc>
                  <a:txBody>
                    <a:bodyPr/>
                    <a:lstStyle/>
                    <a:p>
                      <a:pPr algn="ctr"/>
                      <a:r>
                        <a:rPr lang="en-GB" b="1" dirty="0" smtClean="0"/>
                        <a:t>13</a:t>
                      </a:r>
                      <a:endParaRPr lang="en-IN" b="1" dirty="0"/>
                    </a:p>
                  </a:txBody>
                  <a:tcPr/>
                </a:tc>
                <a:tc>
                  <a:txBody>
                    <a:bodyPr/>
                    <a:lstStyle/>
                    <a:p>
                      <a:pPr algn="ctr"/>
                      <a:r>
                        <a:rPr lang="en-GB" b="1" dirty="0" smtClean="0"/>
                        <a:t>14</a:t>
                      </a:r>
                      <a:endParaRPr lang="en-IN" b="1"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rowSpan="2">
                  <a:txBody>
                    <a:bodyPr/>
                    <a:lstStyle/>
                    <a:p>
                      <a:pPr algn="ctr"/>
                      <a:r>
                        <a:rPr lang="en-GB" sz="1400" b="0" dirty="0" smtClean="0">
                          <a:ln>
                            <a:solidFill>
                              <a:schemeClr val="accent2">
                                <a:lumMod val="50000"/>
                              </a:schemeClr>
                            </a:solidFill>
                          </a:ln>
                          <a:solidFill>
                            <a:schemeClr val="accent3">
                              <a:lumMod val="50000"/>
                            </a:schemeClr>
                          </a:solidFill>
                        </a:rPr>
                        <a:t>Marketing</a:t>
                      </a:r>
                      <a:r>
                        <a:rPr lang="en-GB" sz="1400" b="0" baseline="0" dirty="0" smtClean="0">
                          <a:ln>
                            <a:solidFill>
                              <a:schemeClr val="accent2">
                                <a:lumMod val="50000"/>
                              </a:schemeClr>
                            </a:solidFill>
                          </a:ln>
                          <a:solidFill>
                            <a:schemeClr val="accent3">
                              <a:lumMod val="50000"/>
                            </a:schemeClr>
                          </a:solidFill>
                        </a:rPr>
                        <a:t> </a:t>
                      </a:r>
                    </a:p>
                    <a:p>
                      <a:pPr algn="ctr"/>
                      <a:r>
                        <a:rPr lang="en-GB" sz="1400" b="0" baseline="0" dirty="0" smtClean="0">
                          <a:ln>
                            <a:solidFill>
                              <a:schemeClr val="accent2">
                                <a:lumMod val="50000"/>
                              </a:schemeClr>
                            </a:solidFill>
                          </a:ln>
                          <a:solidFill>
                            <a:schemeClr val="accent3">
                              <a:lumMod val="50000"/>
                            </a:schemeClr>
                          </a:solidFill>
                        </a:rPr>
                        <a:t>meeting</a:t>
                      </a:r>
                    </a:p>
                  </a:txBody>
                  <a:tcPr/>
                </a:tc>
                <a:tc rowSpan="3">
                  <a:txBody>
                    <a:bodyPr/>
                    <a:lstStyle/>
                    <a:p>
                      <a:pPr algn="ctr"/>
                      <a:r>
                        <a:rPr lang="en-GB" b="0" dirty="0" smtClean="0"/>
                        <a:t>Breifing about targeting sales</a:t>
                      </a:r>
                      <a:endParaRPr lang="en-IN" b="0" dirty="0"/>
                    </a:p>
                  </a:txBody>
                  <a:tcPr/>
                </a:tc>
                <a:tc rowSpan="3">
                  <a:txBody>
                    <a:bodyPr/>
                    <a:lstStyle/>
                    <a:p>
                      <a:pPr algn="ctr"/>
                      <a:r>
                        <a:rPr lang="en-GB" b="0" dirty="0" smtClean="0"/>
                        <a:t>Connecting</a:t>
                      </a:r>
                      <a:r>
                        <a:rPr lang="en-GB" b="0" baseline="0" dirty="0" smtClean="0"/>
                        <a:t> with customers</a:t>
                      </a:r>
                      <a:endParaRPr lang="en-IN" b="0"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vMerge="1">
                  <a:txBody>
                    <a:bodyPr/>
                    <a:lstStyle/>
                    <a:p>
                      <a:pPr algn="ctr"/>
                      <a:endParaRPr lang="en-IN" b="1" dirty="0"/>
                    </a:p>
                  </a:txBody>
                  <a:tcPr/>
                </a:tc>
                <a:tc vMerge="1">
                  <a:txBody>
                    <a:bodyPr/>
                    <a:lstStyle/>
                    <a:p>
                      <a:pPr algn="ctr"/>
                      <a:endParaRPr lang="en-IN" dirty="0"/>
                    </a:p>
                  </a:txBody>
                  <a:tcPr/>
                </a:tc>
                <a:tc vMerge="1">
                  <a:txBody>
                    <a:bodyPr/>
                    <a:lstStyle/>
                    <a:p>
                      <a:pPr algn="ctr"/>
                      <a:endParaRPr lang="en-IN" b="1" dirty="0"/>
                    </a:p>
                  </a:txBody>
                  <a:tcPr/>
                </a:tc>
              </a:tr>
              <a:tr h="449031">
                <a:tc>
                  <a:txBody>
                    <a:bodyPr/>
                    <a:lstStyle/>
                    <a:p>
                      <a:pPr algn="ctr"/>
                      <a:endParaRPr lang="en-IN" b="1" dirty="0"/>
                    </a:p>
                  </a:txBody>
                  <a:tcPr/>
                </a:tc>
                <a:tc>
                  <a:txBody>
                    <a:bodyPr/>
                    <a:lstStyle/>
                    <a:p>
                      <a:pPr algn="ctr"/>
                      <a:endParaRPr lang="en-IN" b="1"/>
                    </a:p>
                  </a:txBody>
                  <a:tcPr/>
                </a:tc>
                <a:tc>
                  <a:txBody>
                    <a:bodyPr/>
                    <a:lstStyle/>
                    <a:p>
                      <a:pPr algn="ctr"/>
                      <a:endParaRPr lang="en-IN" b="1" dirty="0"/>
                    </a:p>
                  </a:txBody>
                  <a:tcPr/>
                </a:tc>
                <a:tc>
                  <a:txBody>
                    <a:bodyPr/>
                    <a:lstStyle/>
                    <a:p>
                      <a:pPr algn="ctr"/>
                      <a:endParaRPr lang="en-IN" b="1"/>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dirty="0" smtClean="0"/>
                        <a:t>webinar</a:t>
                      </a:r>
                      <a:endParaRPr lang="en-IN" b="1" dirty="0" smtClean="0"/>
                    </a:p>
                  </a:txBody>
                  <a:tcPr/>
                </a:tc>
                <a:tc vMerge="1">
                  <a:txBody>
                    <a:bodyPr/>
                    <a:lstStyle/>
                    <a:p>
                      <a:pPr algn="ctr"/>
                      <a:endParaRPr lang="en-IN" b="1" dirty="0"/>
                    </a:p>
                  </a:txBody>
                  <a:tcPr/>
                </a:tc>
                <a:tc vMerge="1">
                  <a:txBody>
                    <a:bodyPr/>
                    <a:lstStyle/>
                    <a:p>
                      <a:pPr algn="ctr"/>
                      <a:endParaRPr lang="en-IN" b="1" dirty="0"/>
                    </a:p>
                  </a:txBody>
                  <a:tcPr/>
                </a:tc>
              </a:tr>
              <a:tr h="356632">
                <a:tc>
                  <a:txBody>
                    <a:bodyPr/>
                    <a:lstStyle/>
                    <a:p>
                      <a:pPr algn="ctr"/>
                      <a:r>
                        <a:rPr lang="en-GB" b="1" dirty="0" smtClean="0"/>
                        <a:t>15</a:t>
                      </a:r>
                      <a:endParaRPr lang="en-IN" b="1" dirty="0"/>
                    </a:p>
                  </a:txBody>
                  <a:tcPr/>
                </a:tc>
                <a:tc>
                  <a:txBody>
                    <a:bodyPr/>
                    <a:lstStyle/>
                    <a:p>
                      <a:pPr algn="ctr"/>
                      <a:r>
                        <a:rPr lang="en-GB" b="1" dirty="0" smtClean="0"/>
                        <a:t>16</a:t>
                      </a:r>
                      <a:endParaRPr lang="en-IN" b="1" dirty="0"/>
                    </a:p>
                  </a:txBody>
                  <a:tcPr/>
                </a:tc>
                <a:tc>
                  <a:txBody>
                    <a:bodyPr/>
                    <a:lstStyle/>
                    <a:p>
                      <a:pPr algn="ctr"/>
                      <a:r>
                        <a:rPr lang="en-GB" b="1" dirty="0" smtClean="0"/>
                        <a:t>17</a:t>
                      </a:r>
                      <a:endParaRPr lang="en-IN" b="1" dirty="0"/>
                    </a:p>
                  </a:txBody>
                  <a:tcPr/>
                </a:tc>
                <a:tc>
                  <a:txBody>
                    <a:bodyPr/>
                    <a:lstStyle/>
                    <a:p>
                      <a:pPr algn="ctr"/>
                      <a:r>
                        <a:rPr lang="en-GB" b="1" dirty="0" smtClean="0"/>
                        <a:t>18</a:t>
                      </a:r>
                      <a:endParaRPr lang="en-IN" b="1" dirty="0"/>
                    </a:p>
                  </a:txBody>
                  <a:tcPr/>
                </a:tc>
                <a:tc>
                  <a:txBody>
                    <a:bodyPr/>
                    <a:lstStyle/>
                    <a:p>
                      <a:pPr algn="ctr"/>
                      <a:r>
                        <a:rPr lang="en-GB" b="1" dirty="0" smtClean="0"/>
                        <a:t>19</a:t>
                      </a:r>
                      <a:endParaRPr lang="en-IN" b="1" dirty="0"/>
                    </a:p>
                  </a:txBody>
                  <a:tcPr/>
                </a:tc>
                <a:tc>
                  <a:txBody>
                    <a:bodyPr/>
                    <a:lstStyle/>
                    <a:p>
                      <a:pPr algn="ctr"/>
                      <a:r>
                        <a:rPr lang="en-GB" b="1" dirty="0" smtClean="0"/>
                        <a:t>20</a:t>
                      </a:r>
                      <a:endParaRPr lang="en-IN" b="1" dirty="0"/>
                    </a:p>
                  </a:txBody>
                  <a:tcPr/>
                </a:tc>
                <a:tc>
                  <a:txBody>
                    <a:bodyPr/>
                    <a:lstStyle/>
                    <a:p>
                      <a:pPr algn="ctr"/>
                      <a:r>
                        <a:rPr lang="en-GB" b="1" dirty="0" smtClean="0"/>
                        <a:t>21</a:t>
                      </a:r>
                      <a:endParaRPr lang="en-IN" b="1" dirty="0"/>
                    </a:p>
                  </a:txBody>
                  <a:tcPr/>
                </a:tc>
              </a:tr>
              <a:tr h="624106">
                <a:tc>
                  <a:txBody>
                    <a:bodyPr/>
                    <a:lstStyle/>
                    <a:p>
                      <a:pPr algn="ctr"/>
                      <a:endParaRPr lang="en-IN" b="0" i="0" dirty="0"/>
                    </a:p>
                  </a:txBody>
                  <a:tcPr/>
                </a:tc>
                <a:tc>
                  <a:txBody>
                    <a:bodyPr/>
                    <a:lstStyle/>
                    <a:p>
                      <a:pPr algn="ctr"/>
                      <a:r>
                        <a:rPr lang="en-GB" b="0" dirty="0" smtClean="0"/>
                        <a:t>Campaign</a:t>
                      </a:r>
                      <a:endParaRPr lang="en-IN" b="0" dirty="0"/>
                    </a:p>
                  </a:txBody>
                  <a:tcPr/>
                </a:tc>
                <a:tc>
                  <a:txBody>
                    <a:bodyPr/>
                    <a:lstStyle/>
                    <a:p>
                      <a:pPr algn="ctr"/>
                      <a:r>
                        <a:rPr lang="en-GB" b="0" dirty="0" smtClean="0"/>
                        <a:t>New</a:t>
                      </a:r>
                      <a:r>
                        <a:rPr lang="en-GB" b="0" baseline="0" dirty="0" smtClean="0"/>
                        <a:t> blogs</a:t>
                      </a:r>
                      <a:endParaRPr lang="en-IN" b="0" dirty="0"/>
                    </a:p>
                  </a:txBody>
                  <a:tcPr/>
                </a:tc>
                <a:tc>
                  <a:txBody>
                    <a:bodyPr/>
                    <a:lstStyle/>
                    <a:p>
                      <a:pPr algn="ctr"/>
                      <a:r>
                        <a:rPr lang="en-GB" b="0" dirty="0" smtClean="0"/>
                        <a:t>Instagram chat</a:t>
                      </a:r>
                      <a:endParaRPr lang="en-IN" b="0" dirty="0"/>
                    </a:p>
                  </a:txBody>
                  <a:tcPr/>
                </a:tc>
                <a:tc>
                  <a:txBody>
                    <a:bodyPr/>
                    <a:lstStyle/>
                    <a:p>
                      <a:pPr algn="ctr"/>
                      <a:r>
                        <a:rPr lang="en-GB" b="0" dirty="0" smtClean="0"/>
                        <a:t>Group engagement</a:t>
                      </a:r>
                      <a:endParaRPr lang="en-IN" b="0" dirty="0"/>
                    </a:p>
                  </a:txBody>
                  <a:tcPr/>
                </a:tc>
                <a:tc>
                  <a:txBody>
                    <a:bodyPr/>
                    <a:lstStyle/>
                    <a:p>
                      <a:pPr algn="ctr"/>
                      <a:r>
                        <a:rPr lang="en-GB" b="1" dirty="0" smtClean="0"/>
                        <a:t>E-Book</a:t>
                      </a:r>
                      <a:endParaRPr lang="en-IN"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Campaign</a:t>
                      </a:r>
                      <a:endParaRPr lang="en-IN" b="0" dirty="0" smtClean="0"/>
                    </a:p>
                    <a:p>
                      <a:pPr algn="ctr"/>
                      <a:endParaRPr lang="en-IN" b="1" dirty="0"/>
                    </a:p>
                  </a:txBody>
                  <a:tcPr/>
                </a:tc>
              </a:tr>
              <a:tr h="391755">
                <a:tc>
                  <a:txBody>
                    <a:bodyPr/>
                    <a:lstStyle/>
                    <a:p>
                      <a:pPr algn="ctr"/>
                      <a:endParaRPr lang="en-IN" b="0" i="0"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r>
              <a:tr h="356632">
                <a:tc>
                  <a:txBody>
                    <a:bodyPr/>
                    <a:lstStyle/>
                    <a:p>
                      <a:pPr algn="ctr"/>
                      <a:r>
                        <a:rPr lang="en-GB" b="1" dirty="0" smtClean="0"/>
                        <a:t>22</a:t>
                      </a:r>
                      <a:endParaRPr lang="en-IN" b="1" dirty="0"/>
                    </a:p>
                  </a:txBody>
                  <a:tcPr/>
                </a:tc>
                <a:tc>
                  <a:txBody>
                    <a:bodyPr/>
                    <a:lstStyle/>
                    <a:p>
                      <a:pPr algn="ctr"/>
                      <a:r>
                        <a:rPr lang="en-GB" b="1" dirty="0" smtClean="0"/>
                        <a:t>23</a:t>
                      </a:r>
                      <a:endParaRPr lang="en-IN" b="1" dirty="0"/>
                    </a:p>
                  </a:txBody>
                  <a:tcPr/>
                </a:tc>
                <a:tc>
                  <a:txBody>
                    <a:bodyPr/>
                    <a:lstStyle/>
                    <a:p>
                      <a:pPr algn="ctr"/>
                      <a:r>
                        <a:rPr lang="en-GB" b="1" dirty="0" smtClean="0"/>
                        <a:t>24</a:t>
                      </a:r>
                      <a:endParaRPr lang="en-IN" b="1" dirty="0"/>
                    </a:p>
                  </a:txBody>
                  <a:tcPr/>
                </a:tc>
                <a:tc>
                  <a:txBody>
                    <a:bodyPr/>
                    <a:lstStyle/>
                    <a:p>
                      <a:pPr algn="ctr"/>
                      <a:r>
                        <a:rPr lang="en-GB" b="1" dirty="0" smtClean="0"/>
                        <a:t>25</a:t>
                      </a:r>
                      <a:endParaRPr lang="en-IN" b="1" dirty="0"/>
                    </a:p>
                  </a:txBody>
                  <a:tcPr/>
                </a:tc>
                <a:tc>
                  <a:txBody>
                    <a:bodyPr/>
                    <a:lstStyle/>
                    <a:p>
                      <a:pPr algn="ctr"/>
                      <a:r>
                        <a:rPr lang="en-GB" b="1" dirty="0" smtClean="0"/>
                        <a:t>26</a:t>
                      </a:r>
                      <a:endParaRPr lang="en-IN" b="1" dirty="0"/>
                    </a:p>
                  </a:txBody>
                  <a:tcPr/>
                </a:tc>
                <a:tc>
                  <a:txBody>
                    <a:bodyPr/>
                    <a:lstStyle/>
                    <a:p>
                      <a:pPr algn="ctr"/>
                      <a:r>
                        <a:rPr lang="en-GB" b="1" dirty="0" smtClean="0"/>
                        <a:t>27</a:t>
                      </a:r>
                      <a:endParaRPr lang="en-IN" b="1" dirty="0"/>
                    </a:p>
                  </a:txBody>
                  <a:tcPr/>
                </a:tc>
                <a:tc>
                  <a:txBody>
                    <a:bodyPr/>
                    <a:lstStyle/>
                    <a:p>
                      <a:pPr algn="ctr"/>
                      <a:r>
                        <a:rPr lang="en-GB" b="1" dirty="0" smtClean="0"/>
                        <a:t>28</a:t>
                      </a:r>
                      <a:endParaRPr lang="en-IN" b="1" dirty="0"/>
                    </a:p>
                  </a:txBody>
                  <a:tcPr/>
                </a:tc>
              </a:tr>
              <a:tr h="356632">
                <a:tc rowSpan="2">
                  <a:txBody>
                    <a:bodyPr/>
                    <a:lstStyle/>
                    <a:p>
                      <a:pPr algn="ctr"/>
                      <a:endParaRPr lang="en-IN" b="0" dirty="0"/>
                    </a:p>
                  </a:txBody>
                  <a:tcPr anchor="ctr"/>
                </a:tc>
                <a:tc rowSpan="2">
                  <a:txBody>
                    <a:bodyPr/>
                    <a:lstStyle/>
                    <a:p>
                      <a:pPr algn="ctr"/>
                      <a:r>
                        <a:rPr lang="en-GB" b="1" dirty="0" smtClean="0"/>
                        <a:t>Holiday</a:t>
                      </a:r>
                      <a:endParaRPr lang="en-IN" b="1" dirty="0"/>
                    </a:p>
                  </a:txBody>
                  <a:tcPr anchor="ctr"/>
                </a:tc>
                <a:tc rowSpan="2">
                  <a:txBody>
                    <a:bodyPr/>
                    <a:lstStyle/>
                    <a:p>
                      <a:pPr algn="ctr"/>
                      <a:r>
                        <a:rPr lang="en-GB" b="1" dirty="0" smtClean="0"/>
                        <a:t>Holiday</a:t>
                      </a:r>
                      <a:endParaRPr lang="en-IN" b="1" dirty="0"/>
                    </a:p>
                  </a:txBody>
                  <a:tcPr anchor="ctr"/>
                </a:tc>
                <a:tc rowSpan="2">
                  <a:txBody>
                    <a:bodyPr/>
                    <a:lstStyle/>
                    <a:p>
                      <a:pPr algn="ctr"/>
                      <a:r>
                        <a:rPr lang="en-GB" b="1" dirty="0" smtClean="0"/>
                        <a:t>Holiday</a:t>
                      </a:r>
                      <a:endParaRPr lang="en-IN" b="1" dirty="0"/>
                    </a:p>
                  </a:txBody>
                  <a:tcPr anchor="ctr"/>
                </a:tc>
                <a:tc>
                  <a:txBody>
                    <a:bodyPr/>
                    <a:lstStyle/>
                    <a:p>
                      <a:pPr algn="ctr"/>
                      <a:r>
                        <a:rPr lang="en-GB" b="0" dirty="0" smtClean="0"/>
                        <a:t>Facebook</a:t>
                      </a:r>
                      <a:endParaRPr lang="en-IN" b="0" dirty="0"/>
                    </a:p>
                  </a:txBody>
                  <a:tcPr/>
                </a:tc>
                <a:tc rowSpan="2">
                  <a:txBody>
                    <a:bodyPr/>
                    <a:lstStyle/>
                    <a:p>
                      <a:pPr algn="ctr"/>
                      <a:r>
                        <a:rPr lang="en-GB" b="0" dirty="0" smtClean="0"/>
                        <a:t>Twitter promotion</a:t>
                      </a:r>
                      <a:endParaRPr lang="en-IN" b="0" dirty="0"/>
                    </a:p>
                  </a:txBody>
                  <a:tcPr/>
                </a:tc>
                <a:tc>
                  <a:txBody>
                    <a:bodyPr/>
                    <a:lstStyle/>
                    <a:p>
                      <a:endParaRPr lang="en-IN" b="1" dirty="0"/>
                    </a:p>
                  </a:txBody>
                  <a:tcPr/>
                </a:tc>
              </a:tr>
              <a:tr h="356632">
                <a:tc vMerge="1">
                  <a:txBody>
                    <a:bodyPr/>
                    <a:lstStyle/>
                    <a:p>
                      <a:pPr algn="ctr"/>
                      <a:endParaRPr lang="en-IN" b="1" dirty="0"/>
                    </a:p>
                  </a:txBody>
                  <a:tcPr/>
                </a:tc>
                <a:tc vMerge="1">
                  <a:txBody>
                    <a:bodyPr/>
                    <a:lstStyle/>
                    <a:p>
                      <a:pPr algn="ctr"/>
                      <a:endParaRPr lang="en-IN" dirty="0"/>
                    </a:p>
                  </a:txBody>
                  <a:tcPr/>
                </a:tc>
                <a:tc vMerge="1">
                  <a:txBody>
                    <a:bodyPr/>
                    <a:lstStyle/>
                    <a:p>
                      <a:pPr algn="ctr"/>
                      <a:endParaRPr lang="en-IN" dirty="0"/>
                    </a:p>
                  </a:txBody>
                  <a:tcPr/>
                </a:tc>
                <a:tc vMerge="1">
                  <a:txBody>
                    <a:bodyPr/>
                    <a:lstStyle/>
                    <a:p>
                      <a:pPr algn="ctr"/>
                      <a:endParaRPr lang="en-IN" dirty="0"/>
                    </a:p>
                  </a:txBody>
                  <a:tcPr/>
                </a:tc>
                <a:tc>
                  <a:txBody>
                    <a:bodyPr/>
                    <a:lstStyle/>
                    <a:p>
                      <a:pPr algn="ctr"/>
                      <a:endParaRPr lang="en-IN" b="1" dirty="0"/>
                    </a:p>
                  </a:txBody>
                  <a:tcPr/>
                </a:tc>
                <a:tc vMerge="1">
                  <a:txBody>
                    <a:bodyPr/>
                    <a:lstStyle/>
                    <a:p>
                      <a:pPr algn="ctr"/>
                      <a:endParaRPr lang="en-IN" b="0" dirty="0"/>
                    </a:p>
                  </a:txBody>
                  <a:tcPr/>
                </a:tc>
                <a:tc>
                  <a:txBody>
                    <a:bodyPr/>
                    <a:lstStyle/>
                    <a:p>
                      <a:r>
                        <a:rPr lang="en-GB" b="0" i="0" dirty="0" smtClean="0"/>
                        <a:t>Product</a:t>
                      </a:r>
                      <a:r>
                        <a:rPr lang="en-GB" b="0" i="0" baseline="0" dirty="0" smtClean="0"/>
                        <a:t> launch</a:t>
                      </a:r>
                      <a:endParaRPr lang="en-IN" b="1" dirty="0"/>
                    </a:p>
                  </a:txBody>
                  <a:tcPr/>
                </a:tc>
              </a:tr>
              <a:tr h="356632">
                <a:tc>
                  <a:txBody>
                    <a:bodyPr/>
                    <a:lstStyle/>
                    <a:p>
                      <a:pPr algn="ctr"/>
                      <a:r>
                        <a:rPr lang="en-GB" b="1" dirty="0" smtClean="0"/>
                        <a:t>29</a:t>
                      </a:r>
                      <a:endParaRPr lang="en-IN" b="1" dirty="0"/>
                    </a:p>
                  </a:txBody>
                  <a:tcPr/>
                </a:tc>
                <a:tc>
                  <a:txBody>
                    <a:bodyPr/>
                    <a:lstStyle/>
                    <a:p>
                      <a:pPr algn="ctr"/>
                      <a:r>
                        <a:rPr lang="en-GB" b="1" dirty="0" smtClean="0"/>
                        <a:t>30</a:t>
                      </a:r>
                      <a:endParaRPr lang="en-IN" b="1" dirty="0"/>
                    </a:p>
                  </a:txBody>
                  <a:tcPr/>
                </a:tc>
                <a:tc>
                  <a:txBody>
                    <a:bodyPr/>
                    <a:lstStyle/>
                    <a:p>
                      <a:pPr algn="ctr"/>
                      <a:r>
                        <a:rPr lang="en-GB" b="1" dirty="0" smtClean="0"/>
                        <a:t>31</a:t>
                      </a: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endParaRPr lang="en-IN" b="1" dirty="0"/>
                    </a:p>
                  </a:txBody>
                  <a:tcPr/>
                </a:tc>
              </a:tr>
              <a:tr h="356632">
                <a:tc>
                  <a:txBody>
                    <a:bodyPr/>
                    <a:lstStyle/>
                    <a:p>
                      <a:endParaRPr lang="en-IN" b="1" dirty="0"/>
                    </a:p>
                  </a:txBody>
                  <a:tcPr/>
                </a:tc>
                <a:tc>
                  <a:txBody>
                    <a:bodyPr/>
                    <a:lstStyle/>
                    <a:p>
                      <a:r>
                        <a:rPr lang="en-GB" b="1" dirty="0" smtClean="0"/>
                        <a:t>Twitter chat</a:t>
                      </a:r>
                      <a:endParaRPr lang="en-IN" b="1" dirty="0"/>
                    </a:p>
                  </a:txBody>
                  <a:tcPr/>
                </a:tc>
                <a:tc>
                  <a:txBody>
                    <a:bodyPr/>
                    <a:lstStyle/>
                    <a:p>
                      <a:pPr algn="ctr"/>
                      <a:r>
                        <a:rPr lang="en-GB" b="1" dirty="0" smtClean="0"/>
                        <a:t>others</a:t>
                      </a:r>
                      <a:endParaRPr lang="en-IN" b="1" dirty="0"/>
                    </a:p>
                  </a:txBody>
                  <a:tcPr anchor="ctr"/>
                </a:tc>
                <a:tc>
                  <a:txBody>
                    <a:bodyPr/>
                    <a:lstStyle/>
                    <a:p>
                      <a:endParaRPr lang="en-IN" b="1" dirty="0"/>
                    </a:p>
                  </a:txBody>
                  <a:tcPr/>
                </a:tc>
                <a:tc>
                  <a:txBody>
                    <a:bodyPr/>
                    <a:lstStyle/>
                    <a:p>
                      <a:endParaRPr lang="en-IN" b="1" dirty="0"/>
                    </a:p>
                  </a:txBody>
                  <a:tcPr/>
                </a:tc>
                <a:tc>
                  <a:txBody>
                    <a:bodyPr/>
                    <a:lstStyle/>
                    <a:p>
                      <a:endParaRPr lang="en-IN" b="1" dirty="0"/>
                    </a:p>
                  </a:txBody>
                  <a:tcPr/>
                </a:tc>
                <a:tc>
                  <a:txBody>
                    <a:bodyPr/>
                    <a:lstStyle/>
                    <a:p>
                      <a:endParaRPr lang="en-IN" b="1" dirty="0"/>
                    </a:p>
                  </a:txBody>
                  <a:tcPr/>
                </a:tc>
              </a:tr>
            </a:tbl>
          </a:graphicData>
        </a:graphic>
      </p:graphicFrame>
    </p:spTree>
    <p:extLst>
      <p:ext uri="{BB962C8B-B14F-4D97-AF65-F5344CB8AC3E}">
        <p14:creationId xmlns="" xmlns:p14="http://schemas.microsoft.com/office/powerpoint/2010/main" val="601150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06545" cy="5680364"/>
          </a:xfrm>
        </p:spPr>
        <p:txBody>
          <a:bodyPr/>
          <a:lstStyle/>
          <a:p>
            <a:r>
              <a:rPr lang="en-GB" dirty="0" smtClean="0">
                <a:solidFill>
                  <a:schemeClr val="bg1"/>
                </a:solidFill>
              </a:rPr>
              <a:t>MOTHER DAIRY POSTERS:-</a:t>
            </a: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endParaRPr lang="en-IN" dirty="0">
              <a:solidFill>
                <a:schemeClr val="bg1"/>
              </a:solidFill>
            </a:endParaRPr>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667000" y="1690254"/>
            <a:ext cx="5936673" cy="4184073"/>
          </a:xfrm>
          <a:prstGeom prst="rect">
            <a:avLst/>
          </a:prstGeom>
        </p:spPr>
      </p:pic>
    </p:spTree>
    <p:extLst>
      <p:ext uri="{BB962C8B-B14F-4D97-AF65-F5344CB8AC3E}">
        <p14:creationId xmlns="" xmlns:p14="http://schemas.microsoft.com/office/powerpoint/2010/main" val="1926328373"/>
      </p:ext>
    </p:extLst>
  </p:cSld>
  <p:clrMapOvr>
    <a:masterClrMapping/>
  </p:clrMapOvr>
  <p:transition>
    <p:whee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5854" y="415636"/>
            <a:ext cx="10737274" cy="6012873"/>
          </a:xfrm>
        </p:spPr>
        <p:txBody>
          <a:bodyPr>
            <a:normAutofit fontScale="90000"/>
          </a:bodyPr>
          <a:lstStyle/>
          <a:p>
            <a:r>
              <a:rPr lang="en-GB" dirty="0" smtClean="0">
                <a:solidFill>
                  <a:schemeClr val="bg1"/>
                </a:solidFill>
              </a:rPr>
              <a:t>INSTAGRAM REEL:-</a:t>
            </a:r>
            <a:br>
              <a:rPr lang="en-GB" dirty="0" smtClean="0">
                <a:solidFill>
                  <a:schemeClr val="bg1"/>
                </a:solidFill>
              </a:rPr>
            </a:br>
            <a:r>
              <a:rPr lang="en-GB" dirty="0">
                <a:solidFill>
                  <a:schemeClr val="bg1"/>
                </a:solidFill>
              </a:rPr>
              <a:t/>
            </a:r>
            <a:br>
              <a:rPr lang="en-GB" dirty="0">
                <a:solidFill>
                  <a:schemeClr val="bg1"/>
                </a:solidFill>
              </a:rPr>
            </a:br>
            <a:r>
              <a:rPr lang="en-GB" dirty="0">
                <a:solidFill>
                  <a:schemeClr val="bg1"/>
                </a:solidFill>
              </a:rPr>
              <a:t/>
            </a:r>
            <a:br>
              <a:rPr lang="en-GB" dirty="0">
                <a:solidFill>
                  <a:schemeClr val="bg1"/>
                </a:solidFill>
              </a:rPr>
            </a:br>
            <a:r>
              <a:rPr lang="en-GB" dirty="0">
                <a:solidFill>
                  <a:schemeClr val="bg1"/>
                </a:solidFill>
              </a:rPr>
              <a:t>https://instagram.com/stories/durga00089/3212621732783686286?utm_source=ig_story_item_share&amp;igshid=MTc4MmM1YmI2Ng</a:t>
            </a:r>
            <a:r>
              <a:rPr lang="en-GB" dirty="0" smtClean="0">
                <a:solidFill>
                  <a:schemeClr val="bg1"/>
                </a:solidFill>
              </a:rPr>
              <a:t>==</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endParaRPr lang="en-IN" dirty="0">
              <a:solidFill>
                <a:schemeClr val="bg1"/>
              </a:solidFill>
            </a:endParaRPr>
          </a:p>
        </p:txBody>
      </p:sp>
    </p:spTree>
    <p:extLst>
      <p:ext uri="{BB962C8B-B14F-4D97-AF65-F5344CB8AC3E}">
        <p14:creationId xmlns="" xmlns:p14="http://schemas.microsoft.com/office/powerpoint/2010/main" val="1069623715"/>
      </p:ext>
    </p:extLst>
  </p:cSld>
  <p:clrMapOvr>
    <a:masterClrMapping/>
  </p:clrMapOvr>
  <p:transition>
    <p:pull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a:xfrm>
            <a:off x="762000" y="387928"/>
            <a:ext cx="10668000" cy="1884218"/>
          </a:xfrm>
        </p:spPr>
        <p:txBody>
          <a:bodyPr/>
          <a:lstStyle/>
          <a:p>
            <a:pPr algn="ctr"/>
            <a:r>
              <a:rPr lang="en-US" u="sng" dirty="0" smtClean="0">
                <a:solidFill>
                  <a:srgbClr val="002060"/>
                </a:solidFill>
              </a:rPr>
              <a:t>Team Contribution:-</a:t>
            </a:r>
            <a:r>
              <a:rPr lang="en-US" dirty="0" smtClean="0">
                <a:solidFill>
                  <a:srgbClr val="002060"/>
                </a:solidFill>
              </a:rPr>
              <a:t/>
            </a:r>
            <a:br>
              <a:rPr lang="en-US" dirty="0" smtClean="0">
                <a:solidFill>
                  <a:srgbClr val="002060"/>
                </a:solidFill>
              </a:rPr>
            </a:br>
            <a:endParaRPr lang="en-US" dirty="0">
              <a:solidFill>
                <a:srgbClr val="002060"/>
              </a:solidFill>
            </a:endParaRPr>
          </a:p>
        </p:txBody>
      </p:sp>
      <p:sp>
        <p:nvSpPr>
          <p:cNvPr id="9" name="Subtitle 8"/>
          <p:cNvSpPr>
            <a:spLocks noGrp="1"/>
          </p:cNvSpPr>
          <p:nvPr>
            <p:ph type="subTitle" idx="1"/>
          </p:nvPr>
        </p:nvSpPr>
        <p:spPr>
          <a:xfrm>
            <a:off x="762000" y="2064327"/>
            <a:ext cx="10668000" cy="4031672"/>
          </a:xfrm>
        </p:spPr>
        <p:txBody>
          <a:bodyPr>
            <a:normAutofit fontScale="92500" lnSpcReduction="20000"/>
          </a:bodyPr>
          <a:lstStyle/>
          <a:p>
            <a:r>
              <a:rPr lang="en-US" dirty="0" smtClean="0">
                <a:solidFill>
                  <a:schemeClr val="bg1"/>
                </a:solidFill>
              </a:rPr>
              <a:t> Me and my team had done a power point presentation on Mother Dairy .In my team we have divided the work equally, so now I will explain about how we divided the project and how we all participated as a part of team. We are providing this </a:t>
            </a:r>
            <a:r>
              <a:rPr lang="en-US" dirty="0" err="1" smtClean="0">
                <a:solidFill>
                  <a:schemeClr val="bg1"/>
                </a:solidFill>
              </a:rPr>
              <a:t>informatIon</a:t>
            </a:r>
            <a:r>
              <a:rPr lang="en-US" dirty="0" smtClean="0">
                <a:solidFill>
                  <a:schemeClr val="bg1"/>
                </a:solidFill>
              </a:rPr>
              <a:t> in certain social network ,blogs and some other mediums of promotions that is </a:t>
            </a:r>
          </a:p>
          <a:p>
            <a:r>
              <a:rPr lang="en-US" u="sng" dirty="0" smtClean="0">
                <a:solidFill>
                  <a:schemeClr val="bg1"/>
                </a:solidFill>
              </a:rPr>
              <a:t>(1) </a:t>
            </a:r>
            <a:r>
              <a:rPr lang="en-US" u="sng" dirty="0" err="1" smtClean="0">
                <a:solidFill>
                  <a:schemeClr val="bg1"/>
                </a:solidFill>
              </a:rPr>
              <a:t>Srivardhan.Beri</a:t>
            </a:r>
            <a:r>
              <a:rPr lang="en-US" u="sng" dirty="0" smtClean="0">
                <a:solidFill>
                  <a:schemeClr val="bg1"/>
                </a:solidFill>
              </a:rPr>
              <a:t> ( Team leader ) :-  </a:t>
            </a:r>
          </a:p>
          <a:p>
            <a:pPr marL="457200" indent="-457200"/>
            <a:r>
              <a:rPr lang="en-GB" dirty="0" smtClean="0">
                <a:solidFill>
                  <a:schemeClr val="bg1"/>
                </a:solidFill>
              </a:rPr>
              <a:t>(A)Research brand and mission values</a:t>
            </a:r>
          </a:p>
          <a:p>
            <a:pPr marL="457200" indent="-457200"/>
            <a:r>
              <a:rPr lang="en-GB" dirty="0" smtClean="0">
                <a:solidFill>
                  <a:schemeClr val="bg1"/>
                </a:solidFill>
              </a:rPr>
              <a:t>(B) Mother Dairy (Unique selling preposition </a:t>
            </a:r>
          </a:p>
          <a:p>
            <a:pPr marL="457200" indent="-457200"/>
            <a:r>
              <a:rPr lang="en-GB" dirty="0" smtClean="0">
                <a:solidFill>
                  <a:schemeClr val="bg1"/>
                </a:solidFill>
              </a:rPr>
              <a:t>(C) Smart goals and KPI’S.</a:t>
            </a:r>
            <a:endParaRPr lang="en-US" dirty="0">
              <a:solidFill>
                <a:schemeClr val="bg1"/>
              </a:solidFill>
            </a:endParaRPr>
          </a:p>
        </p:txBody>
      </p:sp>
    </p:spTree>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74072" y="332509"/>
            <a:ext cx="10668000" cy="6095999"/>
          </a:xfrm>
        </p:spPr>
        <p:txBody>
          <a:bodyPr>
            <a:normAutofit fontScale="90000"/>
          </a:bodyPr>
          <a:lstStyle/>
          <a:p>
            <a:pPr lvl="0"/>
            <a:r>
              <a:rPr lang="en-US" dirty="0" smtClean="0">
                <a:solidFill>
                  <a:schemeClr val="tx2">
                    <a:lumMod val="95000"/>
                  </a:schemeClr>
                </a:solidFill>
              </a:rPr>
              <a:t>(2) </a:t>
            </a:r>
            <a:r>
              <a:rPr lang="en-US" dirty="0" err="1" smtClean="0">
                <a:solidFill>
                  <a:schemeClr val="tx2">
                    <a:lumMod val="95000"/>
                  </a:schemeClr>
                </a:solidFill>
              </a:rPr>
              <a:t>Seepana</a:t>
            </a:r>
            <a:r>
              <a:rPr lang="en-US" dirty="0" smtClean="0">
                <a:solidFill>
                  <a:schemeClr val="tx2">
                    <a:lumMod val="95000"/>
                  </a:schemeClr>
                </a:solidFill>
              </a:rPr>
              <a:t> </a:t>
            </a:r>
            <a:r>
              <a:rPr lang="en-US" dirty="0" err="1" smtClean="0">
                <a:solidFill>
                  <a:schemeClr val="tx2">
                    <a:lumMod val="95000"/>
                  </a:schemeClr>
                </a:solidFill>
              </a:rPr>
              <a:t>durgaprasad</a:t>
            </a:r>
            <a:r>
              <a:rPr lang="en-US" dirty="0" smtClean="0">
                <a:solidFill>
                  <a:schemeClr val="tx2">
                    <a:lumMod val="95000"/>
                  </a:schemeClr>
                </a:solidFill>
              </a:rPr>
              <a:t>:-</a:t>
            </a:r>
            <a:br>
              <a:rPr lang="en-US" dirty="0" smtClean="0">
                <a:solidFill>
                  <a:schemeClr val="tx2">
                    <a:lumMod val="95000"/>
                  </a:schemeClr>
                </a:solidFill>
              </a:rPr>
            </a:br>
            <a:r>
              <a:rPr lang="en-US" dirty="0" smtClean="0">
                <a:solidFill>
                  <a:schemeClr val="tx2">
                    <a:lumMod val="95000"/>
                  </a:schemeClr>
                </a:solidFill>
              </a:rPr>
              <a:t>(</a:t>
            </a:r>
            <a:r>
              <a:rPr lang="en-US" dirty="0" smtClean="0">
                <a:solidFill>
                  <a:schemeClr val="tx2">
                    <a:lumMod val="95000"/>
                  </a:schemeClr>
                </a:solidFill>
              </a:rPr>
              <a:t>A) </a:t>
            </a:r>
            <a:r>
              <a:rPr lang="en-GB" dirty="0" smtClean="0">
                <a:solidFill>
                  <a:schemeClr val="tx2">
                    <a:lumMod val="95000"/>
                  </a:schemeClr>
                </a:solidFill>
              </a:rPr>
              <a:t> BUYER’S/AUDIENCE PERSONA </a:t>
            </a:r>
            <a:r>
              <a:rPr lang="en-US" dirty="0" smtClean="0">
                <a:solidFill>
                  <a:schemeClr val="tx2">
                    <a:lumMod val="95000"/>
                  </a:schemeClr>
                </a:solidFill>
              </a:rPr>
              <a:t/>
            </a:r>
            <a:br>
              <a:rPr lang="en-US" dirty="0" smtClean="0">
                <a:solidFill>
                  <a:schemeClr val="tx2">
                    <a:lumMod val="95000"/>
                  </a:schemeClr>
                </a:solidFill>
              </a:rPr>
            </a:br>
            <a:r>
              <a:rPr lang="en-US" dirty="0" smtClean="0">
                <a:solidFill>
                  <a:schemeClr val="tx2">
                    <a:lumMod val="95000"/>
                  </a:schemeClr>
                </a:solidFill>
              </a:rPr>
              <a:t>(B) Competitor analysis</a:t>
            </a:r>
            <a:br>
              <a:rPr lang="en-US" dirty="0" smtClean="0">
                <a:solidFill>
                  <a:schemeClr val="tx2">
                    <a:lumMod val="95000"/>
                  </a:schemeClr>
                </a:solidFill>
              </a:rPr>
            </a:br>
            <a:r>
              <a:rPr lang="en-US" dirty="0" smtClean="0">
                <a:solidFill>
                  <a:schemeClr val="tx2">
                    <a:lumMod val="95000"/>
                  </a:schemeClr>
                </a:solidFill>
              </a:rPr>
              <a:t>(C) SEO Audit</a:t>
            </a:r>
            <a:br>
              <a:rPr lang="en-US" dirty="0" smtClean="0">
                <a:solidFill>
                  <a:schemeClr val="tx2">
                    <a:lumMod val="95000"/>
                  </a:schemeClr>
                </a:solidFill>
              </a:rPr>
            </a:br>
            <a:r>
              <a:rPr lang="en-US" dirty="0" smtClean="0">
                <a:solidFill>
                  <a:schemeClr val="tx2">
                    <a:lumMod val="95000"/>
                  </a:schemeClr>
                </a:solidFill>
              </a:rPr>
              <a:t/>
            </a:r>
            <a:br>
              <a:rPr lang="en-US" dirty="0" smtClean="0">
                <a:solidFill>
                  <a:schemeClr val="tx2">
                    <a:lumMod val="95000"/>
                  </a:schemeClr>
                </a:solidFill>
              </a:rPr>
            </a:br>
            <a:r>
              <a:rPr lang="en-US" dirty="0" smtClean="0">
                <a:solidFill>
                  <a:schemeClr val="tx2">
                    <a:lumMod val="95000"/>
                  </a:schemeClr>
                </a:solidFill>
              </a:rPr>
              <a:t>(3) </a:t>
            </a:r>
            <a:r>
              <a:rPr lang="en-US" dirty="0" err="1" smtClean="0">
                <a:solidFill>
                  <a:schemeClr val="tx2">
                    <a:lumMod val="95000"/>
                  </a:schemeClr>
                </a:solidFill>
              </a:rPr>
              <a:t>Podugu</a:t>
            </a:r>
            <a:r>
              <a:rPr lang="en-US" dirty="0" smtClean="0">
                <a:solidFill>
                  <a:schemeClr val="tx2">
                    <a:lumMod val="95000"/>
                  </a:schemeClr>
                </a:solidFill>
              </a:rPr>
              <a:t> </a:t>
            </a:r>
            <a:r>
              <a:rPr lang="en-US" dirty="0" err="1" smtClean="0">
                <a:solidFill>
                  <a:schemeClr val="tx2">
                    <a:lumMod val="95000"/>
                  </a:schemeClr>
                </a:solidFill>
              </a:rPr>
              <a:t>Charan</a:t>
            </a:r>
            <a:r>
              <a:rPr lang="en-US" dirty="0" smtClean="0">
                <a:solidFill>
                  <a:schemeClr val="tx2">
                    <a:lumMod val="95000"/>
                  </a:schemeClr>
                </a:solidFill>
              </a:rPr>
              <a:t>:- </a:t>
            </a:r>
            <a:br>
              <a:rPr lang="en-US" dirty="0" smtClean="0">
                <a:solidFill>
                  <a:schemeClr val="tx2">
                    <a:lumMod val="95000"/>
                  </a:schemeClr>
                </a:solidFill>
              </a:rPr>
            </a:br>
            <a:r>
              <a:rPr lang="en-US" dirty="0" smtClean="0">
                <a:solidFill>
                  <a:schemeClr val="tx2">
                    <a:lumMod val="95000"/>
                  </a:schemeClr>
                </a:solidFill>
              </a:rPr>
              <a:t>(</a:t>
            </a:r>
            <a:r>
              <a:rPr lang="en-US" dirty="0" smtClean="0">
                <a:solidFill>
                  <a:schemeClr val="tx2">
                    <a:lumMod val="95000"/>
                  </a:schemeClr>
                </a:solidFill>
              </a:rPr>
              <a:t>A)SEO AUDIT </a:t>
            </a:r>
            <a:br>
              <a:rPr lang="en-US" dirty="0" smtClean="0">
                <a:solidFill>
                  <a:schemeClr val="tx2">
                    <a:lumMod val="95000"/>
                  </a:schemeClr>
                </a:solidFill>
              </a:rPr>
            </a:br>
            <a:r>
              <a:rPr lang="en-US" dirty="0" smtClean="0">
                <a:solidFill>
                  <a:schemeClr val="tx2">
                    <a:lumMod val="95000"/>
                  </a:schemeClr>
                </a:solidFill>
              </a:rPr>
              <a:t>(B) SEO AUDIT </a:t>
            </a:r>
            <a:br>
              <a:rPr lang="en-US" dirty="0" smtClean="0">
                <a:solidFill>
                  <a:schemeClr val="tx2">
                    <a:lumMod val="95000"/>
                  </a:schemeClr>
                </a:solidFill>
              </a:rPr>
            </a:br>
            <a:r>
              <a:rPr lang="en-US" dirty="0" smtClean="0">
                <a:solidFill>
                  <a:schemeClr val="tx2">
                    <a:lumMod val="95000"/>
                  </a:schemeClr>
                </a:solidFill>
              </a:rPr>
              <a:t>(C) SEO AUDIT</a:t>
            </a:r>
            <a:r>
              <a:rPr lang="en-US" dirty="0" smtClean="0">
                <a:solidFill>
                  <a:srgbClr val="00CC00"/>
                </a:solidFill>
              </a:rPr>
              <a:t/>
            </a:r>
            <a:br>
              <a:rPr lang="en-US" dirty="0" smtClean="0">
                <a:solidFill>
                  <a:srgbClr val="00CC00"/>
                </a:solidFill>
              </a:rPr>
            </a:br>
            <a:endParaRPr lang="en-US" dirty="0">
              <a:solidFill>
                <a:srgbClr val="00CC00"/>
              </a:solidFill>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6000" r="-4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8146" y="374072"/>
            <a:ext cx="10668000" cy="6483928"/>
          </a:xfrm>
        </p:spPr>
        <p:txBody>
          <a:bodyPr/>
          <a:lstStyle/>
          <a:p>
            <a:r>
              <a:rPr lang="en-US" dirty="0" smtClean="0">
                <a:solidFill>
                  <a:schemeClr val="bg1"/>
                </a:solidFill>
              </a:rPr>
              <a:t>(4)</a:t>
            </a:r>
            <a:r>
              <a:rPr lang="en-US" dirty="0" err="1" smtClean="0">
                <a:solidFill>
                  <a:schemeClr val="bg1"/>
                </a:solidFill>
              </a:rPr>
              <a:t>Althi</a:t>
            </a:r>
            <a:r>
              <a:rPr lang="en-US" dirty="0" smtClean="0">
                <a:solidFill>
                  <a:schemeClr val="bg1"/>
                </a:solidFill>
              </a:rPr>
              <a:t> </a:t>
            </a:r>
            <a:r>
              <a:rPr lang="en-US" dirty="0" err="1" smtClean="0">
                <a:solidFill>
                  <a:schemeClr val="bg1"/>
                </a:solidFill>
              </a:rPr>
              <a:t>sai</a:t>
            </a:r>
            <a:r>
              <a:rPr lang="en-US" dirty="0" smtClean="0">
                <a:solidFill>
                  <a:schemeClr val="bg1"/>
                </a:solidFill>
              </a:rPr>
              <a:t> </a:t>
            </a:r>
            <a:r>
              <a:rPr lang="en-US" dirty="0" err="1" smtClean="0">
                <a:solidFill>
                  <a:schemeClr val="bg1"/>
                </a:solidFill>
              </a:rPr>
              <a:t>prasanna</a:t>
            </a:r>
            <a:r>
              <a:rPr lang="en-US" dirty="0" smtClean="0">
                <a:solidFill>
                  <a:schemeClr val="bg1"/>
                </a:solidFill>
              </a:rPr>
              <a:t>:-</a:t>
            </a:r>
            <a:br>
              <a:rPr lang="en-US" dirty="0" smtClean="0">
                <a:solidFill>
                  <a:schemeClr val="bg1"/>
                </a:solidFill>
              </a:rPr>
            </a:br>
            <a:r>
              <a:rPr lang="en-US" dirty="0" smtClean="0">
                <a:solidFill>
                  <a:schemeClr val="bg1"/>
                </a:solidFill>
              </a:rPr>
              <a:t>(a) SEO AUDIT </a:t>
            </a:r>
            <a:br>
              <a:rPr lang="en-US" dirty="0" smtClean="0">
                <a:solidFill>
                  <a:schemeClr val="bg1"/>
                </a:solidFill>
              </a:rPr>
            </a:br>
            <a:r>
              <a:rPr lang="en-US" dirty="0" smtClean="0">
                <a:solidFill>
                  <a:schemeClr val="bg1"/>
                </a:solidFill>
              </a:rPr>
              <a:t>(b) KEY WORD RE SEARCH</a:t>
            </a:r>
            <a:br>
              <a:rPr lang="en-US" dirty="0" smtClean="0">
                <a:solidFill>
                  <a:schemeClr val="bg1"/>
                </a:solidFill>
              </a:rPr>
            </a:br>
            <a:r>
              <a:rPr lang="en-US" dirty="0" smtClean="0">
                <a:solidFill>
                  <a:schemeClr val="bg1"/>
                </a:solidFill>
              </a:rPr>
              <a:t>(c) KEY WORD RESEARCH</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(5) </a:t>
            </a:r>
            <a:r>
              <a:rPr lang="en-US" dirty="0" err="1" smtClean="0">
                <a:solidFill>
                  <a:schemeClr val="bg1"/>
                </a:solidFill>
              </a:rPr>
              <a:t>Gandham</a:t>
            </a:r>
            <a:r>
              <a:rPr lang="en-US" dirty="0" smtClean="0">
                <a:solidFill>
                  <a:schemeClr val="bg1"/>
                </a:solidFill>
              </a:rPr>
              <a:t> </a:t>
            </a:r>
            <a:r>
              <a:rPr lang="en-US" dirty="0" err="1" smtClean="0">
                <a:solidFill>
                  <a:schemeClr val="bg1"/>
                </a:solidFill>
              </a:rPr>
              <a:t>padmaja</a:t>
            </a:r>
            <a:r>
              <a:rPr lang="en-US" dirty="0" smtClean="0">
                <a:solidFill>
                  <a:schemeClr val="bg1"/>
                </a:solidFill>
              </a:rPr>
              <a:t/>
            </a:r>
            <a:br>
              <a:rPr lang="en-US" dirty="0" smtClean="0">
                <a:solidFill>
                  <a:schemeClr val="bg1"/>
                </a:solidFill>
              </a:rPr>
            </a:br>
            <a:r>
              <a:rPr lang="en-US" dirty="0" smtClean="0">
                <a:solidFill>
                  <a:schemeClr val="bg1"/>
                </a:solidFill>
              </a:rPr>
              <a:t>(a) CONTENT IDEA GENARATION</a:t>
            </a:r>
            <a:br>
              <a:rPr lang="en-US" dirty="0" smtClean="0">
                <a:solidFill>
                  <a:schemeClr val="bg1"/>
                </a:solidFill>
              </a:rPr>
            </a:br>
            <a:r>
              <a:rPr lang="en-US" dirty="0" smtClean="0">
                <a:solidFill>
                  <a:schemeClr val="bg1"/>
                </a:solidFill>
              </a:rPr>
              <a:t>(b) POSTER</a:t>
            </a:r>
            <a:br>
              <a:rPr lang="en-US" dirty="0" smtClean="0">
                <a:solidFill>
                  <a:schemeClr val="bg1"/>
                </a:solidFill>
              </a:rPr>
            </a:br>
            <a:r>
              <a:rPr lang="en-US" dirty="0" smtClean="0">
                <a:solidFill>
                  <a:schemeClr val="bg1"/>
                </a:solidFill>
              </a:rPr>
              <a:t>(c) MOTER DAIRY REEL</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3745D60-F862-41F6-9EF8-EA972E722C8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a:t>
            </a:fld>
            <a:endParaRPr lang="en-US" dirty="0"/>
          </a:p>
        </p:txBody>
      </p:sp>
      <p:sp>
        <p:nvSpPr>
          <p:cNvPr id="2" name="Title 1"/>
          <p:cNvSpPr>
            <a:spLocks noGrp="1"/>
          </p:cNvSpPr>
          <p:nvPr>
            <p:ph type="title"/>
          </p:nvPr>
        </p:nvSpPr>
        <p:spPr>
          <a:xfrm>
            <a:off x="193964" y="166256"/>
            <a:ext cx="11471563" cy="6289962"/>
          </a:xfrm>
        </p:spPr>
        <p:txBody>
          <a:bodyPr>
            <a:normAutofit/>
          </a:bodyPr>
          <a:lstStyle/>
          <a:p>
            <a:r>
              <a:rPr lang="en-GB" sz="2400" dirty="0" smtClean="0">
                <a:solidFill>
                  <a:schemeClr val="bg1"/>
                </a:solidFill>
              </a:rPr>
              <a:t>PART 1 : BRAND STUDY, COMPITITOR ANALYSI&amp; BUYERS’S/ AUDIENCE’S PERSONA</a:t>
            </a:r>
            <a:br>
              <a:rPr lang="en-GB" sz="2400" dirty="0" smtClean="0">
                <a:solidFill>
                  <a:schemeClr val="bg1"/>
                </a:solidFill>
              </a:rPr>
            </a:br>
            <a:r>
              <a:rPr lang="en-GB" sz="2400" dirty="0">
                <a:solidFill>
                  <a:schemeClr val="bg1"/>
                </a:solidFill>
              </a:rPr>
              <a:t/>
            </a:r>
            <a:br>
              <a:rPr lang="en-GB" sz="2400" dirty="0">
                <a:solidFill>
                  <a:schemeClr val="bg1"/>
                </a:solidFill>
              </a:rPr>
            </a:br>
            <a:r>
              <a:rPr lang="en-GB" sz="2400" dirty="0" smtClean="0">
                <a:solidFill>
                  <a:schemeClr val="bg1"/>
                </a:solidFill>
              </a:rPr>
              <a:t>RESEARCH BRAND: </a:t>
            </a:r>
            <a:r>
              <a:rPr lang="en-GB" sz="2400" dirty="0">
                <a:solidFill>
                  <a:srgbClr val="0070C0"/>
                </a:solidFill>
              </a:rPr>
              <a:t>“The core brand positioning is quality, trust, and innovation. Our product portfolio has grown such that today we have offerings from breakfast to dinner, and consumers look to us for quality dairy products that are central to their daily diet</a:t>
            </a:r>
            <a:r>
              <a:rPr lang="en-GB" sz="2400" dirty="0" smtClean="0">
                <a:solidFill>
                  <a:srgbClr val="0070C0"/>
                </a:solidFill>
              </a:rPr>
              <a:t>,”</a:t>
            </a:r>
            <a:br>
              <a:rPr lang="en-GB" sz="2400" dirty="0" smtClean="0">
                <a:solidFill>
                  <a:srgbClr val="0070C0"/>
                </a:solidFill>
              </a:rPr>
            </a:br>
            <a:r>
              <a:rPr lang="en-GB" sz="2400" dirty="0" smtClean="0">
                <a:solidFill>
                  <a:srgbClr val="0070C0"/>
                </a:solidFill>
              </a:rPr>
              <a:t/>
            </a:r>
            <a:br>
              <a:rPr lang="en-GB" sz="2400" dirty="0" smtClean="0">
                <a:solidFill>
                  <a:srgbClr val="0070C0"/>
                </a:solidFill>
              </a:rPr>
            </a:br>
            <a:r>
              <a:rPr lang="en-GB" sz="2400" dirty="0" smtClean="0">
                <a:solidFill>
                  <a:schemeClr val="bg1"/>
                </a:solidFill>
              </a:rPr>
              <a:t>MISSION/VALUES:</a:t>
            </a:r>
            <a:r>
              <a:rPr lang="en-GB" sz="2400" dirty="0" smtClean="0">
                <a:solidFill>
                  <a:srgbClr val="7030A0"/>
                </a:solidFill>
              </a:rPr>
              <a:t> </a:t>
            </a:r>
            <a:r>
              <a:rPr lang="en-GB" sz="2400" dirty="0">
                <a:solidFill>
                  <a:srgbClr val="0070C0"/>
                </a:solidFill>
              </a:rPr>
              <a:t>Mother Dairy has a diverse and welcoming workplace wherein values of trust, transparency, unquestionable commitment to quality, single-minded focus on excellence and respect for individual are simply a way of life.</a:t>
            </a:r>
            <a:endParaRPr lang="en-IN" sz="2400" dirty="0">
              <a:solidFill>
                <a:srgbClr val="0070C0"/>
              </a:solidFill>
            </a:endParaRPr>
          </a:p>
        </p:txBody>
      </p:sp>
    </p:spTree>
    <p:extLst>
      <p:ext uri="{BB962C8B-B14F-4D97-AF65-F5344CB8AC3E}">
        <p14:creationId xmlns="" xmlns:p14="http://schemas.microsoft.com/office/powerpoint/2010/main" val="1306658924"/>
      </p:ext>
    </p:extLst>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714509" y="3394364"/>
            <a:ext cx="1108364" cy="893618"/>
          </a:xfrm>
          <a:prstGeom prst="rect">
            <a:avLst/>
          </a:prstGeom>
        </p:spPr>
      </p:pic>
    </p:spTree>
    <p:extLst>
      <p:ext uri="{BB962C8B-B14F-4D97-AF65-F5344CB8AC3E}">
        <p14:creationId xmlns="" xmlns:p14="http://schemas.microsoft.com/office/powerpoint/2010/main" val="3462165073"/>
      </p:ext>
    </p:extLst>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954CFD6-7409-4287-B008-E6E9200ED0D6}"/>
              </a:ext>
            </a:extLst>
          </p:cNvPr>
          <p:cNvSpPr>
            <a:spLocks noGrp="1"/>
          </p:cNvSpPr>
          <p:nvPr>
            <p:ph type="sldNum" sz="quarter" idx="12"/>
          </p:nvPr>
        </p:nvSpPr>
        <p:spPr/>
        <p:txBody>
          <a:bodyPr/>
          <a:lstStyle/>
          <a:p>
            <a:fld id="{07CE569E-9B7C-4CB9-AB80-C0841F922CFF}" type="slidenum">
              <a:rPr lang="en-US" smtClean="0"/>
              <a:pPr/>
              <a:t>3</a:t>
            </a:fld>
            <a:endParaRPr lang="en-US" dirty="0"/>
          </a:p>
        </p:txBody>
      </p:sp>
      <p:sp>
        <p:nvSpPr>
          <p:cNvPr id="6" name="Title 5"/>
          <p:cNvSpPr>
            <a:spLocks noGrp="1"/>
          </p:cNvSpPr>
          <p:nvPr>
            <p:ph type="title"/>
          </p:nvPr>
        </p:nvSpPr>
        <p:spPr>
          <a:xfrm>
            <a:off x="471053" y="166255"/>
            <a:ext cx="11499273" cy="6442363"/>
          </a:xfrm>
        </p:spPr>
        <p:txBody>
          <a:bodyPr>
            <a:noAutofit/>
          </a:bodyPr>
          <a:lstStyle/>
          <a:p>
            <a:r>
              <a:rPr lang="en-GB" sz="2400" dirty="0" smtClean="0">
                <a:solidFill>
                  <a:schemeClr val="bg1"/>
                </a:solidFill>
              </a:rPr>
              <a:t>Mother Dairy (Unique selling preposition):</a:t>
            </a:r>
            <a:r>
              <a:rPr lang="en-GB" sz="2400" dirty="0" smtClean="0"/>
              <a:t> It is </a:t>
            </a:r>
            <a:r>
              <a:rPr lang="en-GB" sz="2400" dirty="0"/>
              <a:t>a well-known dairy company in India that offers a variety of dairy products and has several unique selling propositions (USPs) that set it apart from competitors. Here's a short note on some of the key USPs of Mother </a:t>
            </a:r>
            <a:r>
              <a:rPr lang="en-GB" sz="2400" dirty="0" smtClean="0"/>
              <a:t>Dairy</a:t>
            </a:r>
            <a:br>
              <a:rPr lang="en-GB" sz="2400" dirty="0" smtClean="0"/>
            </a:br>
            <a:r>
              <a:rPr lang="en-GB" sz="2400" dirty="0"/>
              <a:t/>
            </a:r>
            <a:br>
              <a:rPr lang="en-GB" sz="2400" dirty="0"/>
            </a:br>
            <a:r>
              <a:rPr lang="en-GB" sz="2400" b="1" dirty="0">
                <a:solidFill>
                  <a:schemeClr val="bg1"/>
                </a:solidFill>
              </a:rPr>
              <a:t>Quality Assurance:</a:t>
            </a:r>
            <a:r>
              <a:rPr lang="en-GB" sz="2400" dirty="0">
                <a:solidFill>
                  <a:schemeClr val="bg1"/>
                </a:solidFill>
              </a:rPr>
              <a:t> </a:t>
            </a:r>
            <a:r>
              <a:rPr lang="en-GB" sz="2400" dirty="0"/>
              <a:t>Mother Dairy is committed to providing high-quality and safe dairy products. They have stringent quality control measures in place, from sourcing milk to the final product, ensuring that consumers get the best quality</a:t>
            </a:r>
            <a:r>
              <a:rPr lang="en-GB" sz="2400" dirty="0" smtClean="0"/>
              <a:t>.</a:t>
            </a:r>
            <a:br>
              <a:rPr lang="en-GB" sz="2400" dirty="0" smtClean="0"/>
            </a:br>
            <a:r>
              <a:rPr lang="en-GB" sz="2400" dirty="0"/>
              <a:t/>
            </a:r>
            <a:br>
              <a:rPr lang="en-GB" sz="2400" dirty="0"/>
            </a:br>
            <a:r>
              <a:rPr lang="en-GB" sz="2400" b="1" dirty="0">
                <a:solidFill>
                  <a:schemeClr val="bg1"/>
                </a:solidFill>
              </a:rPr>
              <a:t>Wide Product Range:</a:t>
            </a:r>
            <a:r>
              <a:rPr lang="en-GB" sz="2400" dirty="0">
                <a:solidFill>
                  <a:schemeClr val="bg1"/>
                </a:solidFill>
              </a:rPr>
              <a:t> </a:t>
            </a:r>
            <a:r>
              <a:rPr lang="en-GB" sz="2400" dirty="0"/>
              <a:t>Mother Dairy offers a wide range of dairy products, including milk, curd, butter, cheese, ice cream, and more. This extensive product line caters to various consumer needs and preferences</a:t>
            </a:r>
            <a:r>
              <a:rPr lang="en-GB" sz="2400" dirty="0" smtClean="0"/>
              <a:t>.</a:t>
            </a:r>
            <a:br>
              <a:rPr lang="en-GB" sz="2400" dirty="0" smtClean="0"/>
            </a:br>
            <a:r>
              <a:rPr lang="en-GB" sz="2400" dirty="0"/>
              <a:t/>
            </a:r>
            <a:br>
              <a:rPr lang="en-GB" sz="2400" dirty="0"/>
            </a:br>
            <a:r>
              <a:rPr lang="en-GB" sz="2400" b="1" dirty="0">
                <a:solidFill>
                  <a:schemeClr val="bg1"/>
                </a:solidFill>
              </a:rPr>
              <a:t>Hygienic Processing:</a:t>
            </a:r>
            <a:r>
              <a:rPr lang="en-GB" sz="2400" dirty="0">
                <a:solidFill>
                  <a:schemeClr val="bg1"/>
                </a:solidFill>
              </a:rPr>
              <a:t> </a:t>
            </a:r>
            <a:r>
              <a:rPr lang="en-GB" sz="2400" dirty="0"/>
              <a:t>The company takes pride in its hygienic and state-of-the-art processing facilities. This not only ensures product safety but also maintains the freshness and taste of their dairy offerings.</a:t>
            </a:r>
            <a:br>
              <a:rPr lang="en-GB" sz="2400" dirty="0"/>
            </a:br>
            <a:endParaRPr lang="en-IN" sz="2400" dirty="0"/>
          </a:p>
        </p:txBody>
      </p:sp>
    </p:spTree>
    <p:extLst>
      <p:ext uri="{BB962C8B-B14F-4D97-AF65-F5344CB8AC3E}">
        <p14:creationId xmlns="" xmlns:p14="http://schemas.microsoft.com/office/powerpoint/2010/main" val="4209107499"/>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 xmlns:p14="http://schemas.microsoft.com/office/powerpoint/2010/main" val="1373057756"/>
              </p:ext>
            </p:extLst>
          </p:nvPr>
        </p:nvGraphicFramePr>
        <p:xfrm>
          <a:off x="845129" y="220899"/>
          <a:ext cx="4530436" cy="6309360"/>
        </p:xfrm>
        <a:graphic>
          <a:graphicData uri="http://schemas.openxmlformats.org/drawingml/2006/table">
            <a:tbl>
              <a:tblPr firstRow="1" bandRow="1">
                <a:tableStyleId>{5C22544A-7EE6-4342-B048-85BDC9FD1C3A}</a:tableStyleId>
              </a:tblPr>
              <a:tblGrid>
                <a:gridCol w="4530436"/>
              </a:tblGrid>
              <a:tr h="6027501">
                <a:tc>
                  <a:txBody>
                    <a:bodyPr/>
                    <a:lstStyle/>
                    <a:p>
                      <a:r>
                        <a:rPr lang="en-GB" sz="2400" dirty="0" smtClean="0">
                          <a:solidFill>
                            <a:srgbClr val="00B0F0"/>
                          </a:solidFill>
                        </a:rPr>
                        <a:t>Smart goals:-</a:t>
                      </a:r>
                    </a:p>
                    <a:p>
                      <a:endParaRPr lang="en-GB" sz="2400" dirty="0" smtClean="0"/>
                    </a:p>
                    <a:p>
                      <a:r>
                        <a:rPr lang="en-GB" sz="2400" b="1" i="0" kern="1200" dirty="0" smtClean="0">
                          <a:solidFill>
                            <a:srgbClr val="00B0F0"/>
                          </a:solidFill>
                          <a:effectLst/>
                          <a:latin typeface="+mn-lt"/>
                          <a:ea typeface="+mn-ea"/>
                          <a:cs typeface="+mn-cs"/>
                        </a:rPr>
                        <a:t>Specific:</a:t>
                      </a:r>
                      <a:r>
                        <a:rPr lang="en-GB" sz="2400" b="0" i="0" kern="1200" dirty="0" smtClean="0">
                          <a:solidFill>
                            <a:schemeClr val="lt1"/>
                          </a:solidFill>
                          <a:effectLst/>
                          <a:latin typeface="+mn-lt"/>
                          <a:ea typeface="+mn-ea"/>
                          <a:cs typeface="+mn-cs"/>
                        </a:rPr>
                        <a:t> Increase sales revenue in the ice cream segment.</a:t>
                      </a:r>
                    </a:p>
                    <a:p>
                      <a:r>
                        <a:rPr lang="en-GB" sz="2400" b="1" i="0" kern="1200" dirty="0" smtClean="0">
                          <a:solidFill>
                            <a:srgbClr val="00B0F0"/>
                          </a:solidFill>
                          <a:effectLst/>
                          <a:latin typeface="+mn-lt"/>
                          <a:ea typeface="+mn-ea"/>
                          <a:cs typeface="+mn-cs"/>
                        </a:rPr>
                        <a:t>Measurable:</a:t>
                      </a:r>
                      <a:r>
                        <a:rPr lang="en-GB" sz="2400" b="0" i="0" kern="1200" dirty="0" smtClean="0">
                          <a:solidFill>
                            <a:schemeClr val="lt1"/>
                          </a:solidFill>
                          <a:effectLst/>
                          <a:latin typeface="+mn-lt"/>
                          <a:ea typeface="+mn-ea"/>
                          <a:cs typeface="+mn-cs"/>
                        </a:rPr>
                        <a:t> Achieve a 10% increase in ice cream sales by the end of the fiscal year.</a:t>
                      </a:r>
                    </a:p>
                    <a:p>
                      <a:r>
                        <a:rPr lang="en-GB" sz="2400" b="1" i="0" kern="1200" dirty="0" smtClean="0">
                          <a:solidFill>
                            <a:srgbClr val="00B0F0"/>
                          </a:solidFill>
                          <a:effectLst/>
                          <a:latin typeface="+mn-lt"/>
                          <a:ea typeface="+mn-ea"/>
                          <a:cs typeface="+mn-cs"/>
                        </a:rPr>
                        <a:t>Achievable:</a:t>
                      </a:r>
                      <a:r>
                        <a:rPr lang="en-GB" sz="2400" b="0" i="0" kern="1200" dirty="0" smtClean="0">
                          <a:solidFill>
                            <a:schemeClr val="lt1"/>
                          </a:solidFill>
                          <a:effectLst/>
                          <a:latin typeface="+mn-lt"/>
                          <a:ea typeface="+mn-ea"/>
                          <a:cs typeface="+mn-cs"/>
                        </a:rPr>
                        <a:t> Launch a new range of ice cream flavours and expand distribution channels.</a:t>
                      </a:r>
                    </a:p>
                    <a:p>
                      <a:r>
                        <a:rPr lang="en-GB" sz="2400" b="1" i="0" kern="1200" dirty="0" smtClean="0">
                          <a:solidFill>
                            <a:srgbClr val="00B0F0"/>
                          </a:solidFill>
                          <a:effectLst/>
                          <a:latin typeface="+mn-lt"/>
                          <a:ea typeface="+mn-ea"/>
                          <a:cs typeface="+mn-cs"/>
                        </a:rPr>
                        <a:t>Relevant:</a:t>
                      </a:r>
                      <a:r>
                        <a:rPr lang="en-GB" sz="2400" b="0" i="0" kern="1200" dirty="0" smtClean="0">
                          <a:solidFill>
                            <a:srgbClr val="00B0F0"/>
                          </a:solidFill>
                          <a:effectLst/>
                          <a:latin typeface="+mn-lt"/>
                          <a:ea typeface="+mn-ea"/>
                          <a:cs typeface="+mn-cs"/>
                        </a:rPr>
                        <a:t> </a:t>
                      </a:r>
                      <a:r>
                        <a:rPr lang="en-GB" sz="2400" b="0" i="0" kern="1200" dirty="0" smtClean="0">
                          <a:solidFill>
                            <a:schemeClr val="lt1"/>
                          </a:solidFill>
                          <a:effectLst/>
                          <a:latin typeface="+mn-lt"/>
                          <a:ea typeface="+mn-ea"/>
                          <a:cs typeface="+mn-cs"/>
                        </a:rPr>
                        <a:t>Increasing sales revenue aligns with the company's growth strategy.</a:t>
                      </a:r>
                    </a:p>
                    <a:p>
                      <a:r>
                        <a:rPr lang="en-GB" sz="2400" b="1" i="0" kern="1200" dirty="0" smtClean="0">
                          <a:solidFill>
                            <a:srgbClr val="00B0F0"/>
                          </a:solidFill>
                          <a:effectLst/>
                          <a:latin typeface="+mn-lt"/>
                          <a:ea typeface="+mn-ea"/>
                          <a:cs typeface="+mn-cs"/>
                        </a:rPr>
                        <a:t>Time-bound:</a:t>
                      </a:r>
                      <a:r>
                        <a:rPr lang="en-GB" sz="2400" b="0" i="0" kern="1200" dirty="0" smtClean="0">
                          <a:solidFill>
                            <a:srgbClr val="00B0F0"/>
                          </a:solidFill>
                          <a:effectLst/>
                          <a:latin typeface="+mn-lt"/>
                          <a:ea typeface="+mn-ea"/>
                          <a:cs typeface="+mn-cs"/>
                        </a:rPr>
                        <a:t> </a:t>
                      </a:r>
                      <a:r>
                        <a:rPr lang="en-GB" sz="2400" b="0" i="0" kern="1200" dirty="0" smtClean="0">
                          <a:solidFill>
                            <a:schemeClr val="lt1"/>
                          </a:solidFill>
                          <a:effectLst/>
                          <a:latin typeface="+mn-lt"/>
                          <a:ea typeface="+mn-ea"/>
                          <a:cs typeface="+mn-cs"/>
                        </a:rPr>
                        <a:t>Achieve the 10% increase within the fiscal year.</a:t>
                      </a:r>
                    </a:p>
                    <a:p>
                      <a:endParaRPr lang="en-IN" sz="2400" dirty="0"/>
                    </a:p>
                  </a:txBody>
                  <a:tcPr>
                    <a:solidFill>
                      <a:schemeClr val="bg1"/>
                    </a:solidFill>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3983418151"/>
              </p:ext>
            </p:extLst>
          </p:nvPr>
        </p:nvGraphicFramePr>
        <p:xfrm>
          <a:off x="6442364" y="263235"/>
          <a:ext cx="4862943" cy="6179129"/>
        </p:xfrm>
        <a:graphic>
          <a:graphicData uri="http://schemas.openxmlformats.org/drawingml/2006/table">
            <a:tbl>
              <a:tblPr firstRow="1" bandRow="1">
                <a:tableStyleId>{5C22544A-7EE6-4342-B048-85BDC9FD1C3A}</a:tableStyleId>
              </a:tblPr>
              <a:tblGrid>
                <a:gridCol w="4862943"/>
              </a:tblGrid>
              <a:tr h="6179129">
                <a:tc>
                  <a:txBody>
                    <a:bodyPr/>
                    <a:lstStyle/>
                    <a:p>
                      <a:r>
                        <a:rPr lang="en-GB" sz="2400" dirty="0" smtClean="0">
                          <a:solidFill>
                            <a:srgbClr val="00B0F0"/>
                          </a:solidFill>
                        </a:rPr>
                        <a:t>KPI</a:t>
                      </a:r>
                      <a:r>
                        <a:rPr lang="en-GB" sz="2400" baseline="0" dirty="0" smtClean="0">
                          <a:solidFill>
                            <a:srgbClr val="00B0F0"/>
                          </a:solidFill>
                        </a:rPr>
                        <a:t>’S:-</a:t>
                      </a:r>
                      <a:endParaRPr lang="en-IN" sz="2400" baseline="0" dirty="0" smtClean="0">
                        <a:solidFill>
                          <a:srgbClr val="00B0F0"/>
                        </a:solidFill>
                      </a:endParaRPr>
                    </a:p>
                    <a:p>
                      <a:endParaRPr lang="en-GB" sz="2400" baseline="0" dirty="0" smtClean="0">
                        <a:solidFill>
                          <a:srgbClr val="00B0F0"/>
                        </a:solidFill>
                      </a:endParaRPr>
                    </a:p>
                    <a:p>
                      <a:r>
                        <a:rPr lang="en-GB" sz="1600" b="1" i="0" kern="1200" dirty="0" smtClean="0">
                          <a:solidFill>
                            <a:srgbClr val="00B0F0"/>
                          </a:solidFill>
                          <a:effectLst/>
                          <a:latin typeface="+mn-lt"/>
                          <a:ea typeface="+mn-ea"/>
                          <a:cs typeface="+mn-cs"/>
                        </a:rPr>
                        <a:t>Milk Procurement Volume: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This KPI tracks the volume of milk sourced from farmers. It's essential for ensuring a consistent supply of milk for production.</a:t>
                      </a:r>
                    </a:p>
                    <a:p>
                      <a:r>
                        <a:rPr lang="en-GB" sz="1600" b="1" i="0" kern="1200" dirty="0" smtClean="0">
                          <a:solidFill>
                            <a:srgbClr val="00B0F0"/>
                          </a:solidFill>
                          <a:effectLst/>
                          <a:latin typeface="+mn-lt"/>
                          <a:ea typeface="+mn-ea"/>
                          <a:cs typeface="+mn-cs"/>
                        </a:rPr>
                        <a:t>Production Yield:</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quantity of dairy products produced from a given volume of milk. This KPI is important for optimizing production efficiency.</a:t>
                      </a:r>
                    </a:p>
                    <a:p>
                      <a:r>
                        <a:rPr lang="en-GB" sz="1600" b="1" i="0" kern="1200" dirty="0" smtClean="0">
                          <a:solidFill>
                            <a:srgbClr val="00B0F0"/>
                          </a:solidFill>
                          <a:effectLst/>
                          <a:latin typeface="+mn-lt"/>
                          <a:ea typeface="+mn-ea"/>
                          <a:cs typeface="+mn-cs"/>
                        </a:rPr>
                        <a:t>Quality Control Metrics:</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These can include KPIs such as the number of product recalls, customer complaints related to product quality, and adherence to quality standards.</a:t>
                      </a:r>
                    </a:p>
                    <a:p>
                      <a:r>
                        <a:rPr lang="en-GB" sz="1600" b="1" i="0" kern="1200" dirty="0" smtClean="0">
                          <a:solidFill>
                            <a:srgbClr val="00B0F0"/>
                          </a:solidFill>
                          <a:effectLst/>
                          <a:latin typeface="+mn-lt"/>
                          <a:ea typeface="+mn-ea"/>
                          <a:cs typeface="+mn-cs"/>
                        </a:rPr>
                        <a:t>Sales Revenue: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total revenue generated from the sale of dairy products, broken down by product category (e.g., milk, cheese, ice cream, etc.).</a:t>
                      </a:r>
                    </a:p>
                    <a:p>
                      <a:r>
                        <a:rPr lang="en-GB" sz="1600" b="1" i="0" kern="1200" dirty="0" smtClean="0">
                          <a:solidFill>
                            <a:srgbClr val="00B0F0"/>
                          </a:solidFill>
                          <a:effectLst/>
                          <a:latin typeface="+mn-lt"/>
                          <a:ea typeface="+mn-ea"/>
                          <a:cs typeface="+mn-cs"/>
                        </a:rPr>
                        <a:t>Market Share: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company's share of the dairy product market in specific regions or categories, providing insights into its competitive position.</a:t>
                      </a:r>
                    </a:p>
                    <a:p>
                      <a:endParaRPr lang="en-IN" sz="2400" dirty="0">
                        <a:solidFill>
                          <a:srgbClr val="00B0F0"/>
                        </a:solidFill>
                      </a:endParaRPr>
                    </a:p>
                  </a:txBody>
                  <a:tcPr>
                    <a:solidFill>
                      <a:schemeClr val="bg1"/>
                    </a:solidFill>
                  </a:tcPr>
                </a:tc>
              </a:tr>
            </a:tbl>
          </a:graphicData>
        </a:graphic>
      </p:graphicFrame>
    </p:spTree>
    <p:extLst>
      <p:ext uri="{BB962C8B-B14F-4D97-AF65-F5344CB8AC3E}">
        <p14:creationId xmlns="" xmlns:p14="http://schemas.microsoft.com/office/powerpoint/2010/main" val="1255728926"/>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0" b="-60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0B299D30-316D-4AFC-82B4-C9B0C385F438}"/>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4" name="Slide Number Placeholder 3">
            <a:extLst>
              <a:ext uri="{FF2B5EF4-FFF2-40B4-BE49-F238E27FC236}">
                <a16:creationId xmlns=""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5</a:t>
            </a:fld>
            <a:endParaRPr lang="en-US" dirty="0"/>
          </a:p>
        </p:txBody>
      </p:sp>
      <p:sp>
        <p:nvSpPr>
          <p:cNvPr id="2" name="Content Placeholder 1"/>
          <p:cNvSpPr>
            <a:spLocks noGrp="1"/>
          </p:cNvSpPr>
          <p:nvPr>
            <p:ph idx="1"/>
          </p:nvPr>
        </p:nvSpPr>
        <p:spPr>
          <a:xfrm>
            <a:off x="471055" y="332511"/>
            <a:ext cx="11210174" cy="5985162"/>
          </a:xfrm>
        </p:spPr>
        <p:txBody>
          <a:bodyPr/>
          <a:lstStyle/>
          <a:p>
            <a:r>
              <a:rPr lang="en-GB" dirty="0" smtClean="0">
                <a:solidFill>
                  <a:schemeClr val="bg1">
                    <a:alpha val="70000"/>
                  </a:schemeClr>
                </a:solidFill>
              </a:rPr>
              <a:t>BUYER’S/AUDIENCE PERSONA :-</a:t>
            </a:r>
          </a:p>
          <a:p>
            <a:r>
              <a:rPr lang="en-GB" sz="3600" dirty="0">
                <a:solidFill>
                  <a:schemeClr val="accent2">
                    <a:lumMod val="75000"/>
                  </a:schemeClr>
                </a:solidFill>
              </a:rPr>
              <a:t>Buyer personas are semi-fictional representations of a company's ideal customers. Creating buyer personas helps businesses like Mother Dairy better understand and target their customers, tailor their marketing strategies, and develop products and services that meet specific customer needs. Here's a short note on potential buyer personas for Mother Dairy</a:t>
            </a:r>
            <a:endParaRPr lang="en-IN" sz="3600" dirty="0">
              <a:solidFill>
                <a:schemeClr val="accent2">
                  <a:lumMod val="75000"/>
                </a:schemeClr>
              </a:solidFill>
            </a:endParaRPr>
          </a:p>
        </p:txBody>
      </p:sp>
    </p:spTree>
    <p:extLst>
      <p:ext uri="{BB962C8B-B14F-4D97-AF65-F5344CB8AC3E}">
        <p14:creationId xmlns="" xmlns:p14="http://schemas.microsoft.com/office/powerpoint/2010/main" val="947216270"/>
      </p:ext>
    </p:extLst>
  </p:cSld>
  <p:clrMapOvr>
    <a:masterClrMapping/>
  </p:clrMapOvr>
  <p:transition>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D66DAC07-E75A-4734-B2FD-40A29CC0D317}"/>
              </a:ext>
            </a:extLst>
          </p:cNvPr>
          <p:cNvSpPr>
            <a:spLocks noGrp="1"/>
          </p:cNvSpPr>
          <p:nvPr>
            <p:ph type="title"/>
          </p:nvPr>
        </p:nvSpPr>
        <p:spPr>
          <a:xfrm>
            <a:off x="484910" y="415637"/>
            <a:ext cx="11305308" cy="6151418"/>
          </a:xfrm>
        </p:spPr>
        <p:txBody>
          <a:bodyPr>
            <a:noAutofit/>
          </a:bodyPr>
          <a:lstStyle/>
          <a:p>
            <a:r>
              <a:rPr lang="en-US" sz="2800" dirty="0" smtClean="0">
                <a:solidFill>
                  <a:schemeClr val="bg1"/>
                </a:solidFill>
              </a:rPr>
              <a:t/>
            </a:r>
            <a:br>
              <a:rPr lang="en-US" sz="2800" dirty="0" smtClean="0">
                <a:solidFill>
                  <a:schemeClr val="bg1"/>
                </a:solidFill>
              </a:rPr>
            </a:br>
            <a:endParaRPr lang="en-US" sz="2800" dirty="0">
              <a:solidFill>
                <a:schemeClr val="bg1"/>
              </a:solidFill>
            </a:endParaRPr>
          </a:p>
        </p:txBody>
      </p:sp>
      <p:sp>
        <p:nvSpPr>
          <p:cNvPr id="2" name="Content Placeholder 1"/>
          <p:cNvSpPr>
            <a:spLocks noGrp="1"/>
          </p:cNvSpPr>
          <p:nvPr>
            <p:ph idx="1"/>
          </p:nvPr>
        </p:nvSpPr>
        <p:spPr>
          <a:xfrm>
            <a:off x="443345" y="124691"/>
            <a:ext cx="11263745" cy="5902037"/>
          </a:xfrm>
        </p:spPr>
        <p:txBody>
          <a:bodyPr>
            <a:normAutofit/>
          </a:bodyPr>
          <a:lstStyle/>
          <a:p>
            <a:r>
              <a:rPr lang="en-GB" sz="2400" dirty="0" smtClean="0">
                <a:solidFill>
                  <a:schemeClr val="bg1">
                    <a:alpha val="70000"/>
                  </a:schemeClr>
                </a:solidFill>
              </a:rPr>
              <a:t>COMPETITOR ANALYSIS:-</a:t>
            </a:r>
            <a:endParaRPr lang="en-IN" sz="2400" dirty="0">
              <a:solidFill>
                <a:schemeClr val="bg1">
                  <a:alpha val="70000"/>
                </a:schemeClr>
              </a:solidFill>
            </a:endParaRPr>
          </a:p>
        </p:txBody>
      </p:sp>
      <p:sp>
        <p:nvSpPr>
          <p:cNvPr id="4" name="Slide Number Placeholder 3">
            <a:extLst>
              <a:ext uri="{FF2B5EF4-FFF2-40B4-BE49-F238E27FC236}">
                <a16:creationId xmlns="" xmlns:a16="http://schemas.microsoft.com/office/drawing/2014/main" id="{3ECAC315-D873-41E8-BB24-C4382A056CAF}"/>
              </a:ext>
            </a:extLst>
          </p:cNvPr>
          <p:cNvSpPr>
            <a:spLocks noGrp="1"/>
          </p:cNvSpPr>
          <p:nvPr>
            <p:ph type="sldNum" sz="quarter" idx="12"/>
          </p:nvPr>
        </p:nvSpPr>
        <p:spPr/>
        <p:txBody>
          <a:bodyPr/>
          <a:lstStyle/>
          <a:p>
            <a:fld id="{07CE569E-9B7C-4CB9-AB80-C0841F922CFF}" type="slidenum">
              <a:rPr lang="en-US" smtClean="0"/>
              <a:pPr/>
              <a:t>6</a:t>
            </a:fld>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2806377035"/>
              </p:ext>
            </p:extLst>
          </p:nvPr>
        </p:nvGraphicFramePr>
        <p:xfrm>
          <a:off x="507999" y="761229"/>
          <a:ext cx="11226800" cy="5831306"/>
        </p:xfrm>
        <a:graphic>
          <a:graphicData uri="http://schemas.openxmlformats.org/drawingml/2006/table">
            <a:tbl>
              <a:tblPr firstRow="1" bandRow="1">
                <a:tableStyleId>{93296810-A885-4BE3-A3E7-6D5BEEA58F35}</a:tableStyleId>
              </a:tblPr>
              <a:tblGrid>
                <a:gridCol w="2245360"/>
                <a:gridCol w="2317405"/>
                <a:gridCol w="2173315"/>
                <a:gridCol w="2245360"/>
                <a:gridCol w="2245360"/>
              </a:tblGrid>
              <a:tr h="1330693">
                <a:tc>
                  <a:txBody>
                    <a:bodyPr/>
                    <a:lstStyle/>
                    <a:p>
                      <a:pPr algn="ctr"/>
                      <a:r>
                        <a:rPr lang="en-GB" sz="1600" dirty="0" smtClean="0"/>
                        <a:t>COMPITETORS</a:t>
                      </a:r>
                    </a:p>
                  </a:txBody>
                  <a:tcPr/>
                </a:tc>
                <a:tc>
                  <a:txBody>
                    <a:bodyPr/>
                    <a:lstStyle/>
                    <a:p>
                      <a:pPr algn="ctr"/>
                      <a:r>
                        <a:rPr lang="en-GB" sz="1600" dirty="0" smtClean="0"/>
                        <a:t>STRENGTH</a:t>
                      </a:r>
                      <a:endParaRPr lang="en-IN" sz="1600" dirty="0"/>
                    </a:p>
                  </a:txBody>
                  <a:tcPr/>
                </a:tc>
                <a:tc>
                  <a:txBody>
                    <a:bodyPr/>
                    <a:lstStyle/>
                    <a:p>
                      <a:r>
                        <a:rPr lang="en-GB" dirty="0" smtClean="0"/>
                        <a:t>WEEKNESS</a:t>
                      </a:r>
                      <a:endParaRPr lang="en-IN" dirty="0"/>
                    </a:p>
                  </a:txBody>
                  <a:tcPr/>
                </a:tc>
                <a:tc>
                  <a:txBody>
                    <a:bodyPr/>
                    <a:lstStyle/>
                    <a:p>
                      <a:pPr algn="ctr"/>
                      <a:r>
                        <a:rPr lang="en-GB" sz="1600" dirty="0" smtClean="0"/>
                        <a:t>OPPURTUNITES </a:t>
                      </a:r>
                      <a:endParaRPr lang="en-IN" sz="1600" dirty="0"/>
                    </a:p>
                  </a:txBody>
                  <a:tcPr/>
                </a:tc>
                <a:tc>
                  <a:txBody>
                    <a:bodyPr/>
                    <a:lstStyle/>
                    <a:p>
                      <a:pPr algn="ctr"/>
                      <a:r>
                        <a:rPr lang="en-GB" sz="1600" dirty="0" smtClean="0"/>
                        <a:t>THREATS</a:t>
                      </a:r>
                      <a:endParaRPr lang="en-IN" sz="1600" dirty="0"/>
                    </a:p>
                  </a:txBody>
                  <a:tcPr/>
                </a:tc>
              </a:tr>
              <a:tr h="1245710">
                <a:tc>
                  <a:txBody>
                    <a:bodyPr/>
                    <a:lstStyle/>
                    <a:p>
                      <a:r>
                        <a:rPr lang="en-IN" sz="1600" b="0" i="0" kern="1200" dirty="0" err="1" smtClean="0">
                          <a:solidFill>
                            <a:schemeClr val="dk1"/>
                          </a:solidFill>
                          <a:effectLst/>
                          <a:latin typeface="+mn-lt"/>
                          <a:ea typeface="+mn-ea"/>
                          <a:cs typeface="+mn-cs"/>
                        </a:rPr>
                        <a:t>Akshayakalpa</a:t>
                      </a:r>
                      <a:endParaRPr lang="en-IN" sz="1600" dirty="0"/>
                    </a:p>
                  </a:txBody>
                  <a:tcPr/>
                </a:tc>
                <a:tc>
                  <a:txBody>
                    <a:bodyPr/>
                    <a:lstStyle/>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kern="1200" dirty="0" smtClean="0">
                          <a:solidFill>
                            <a:schemeClr val="dk1"/>
                          </a:solidFill>
                          <a:effectLst/>
                          <a:latin typeface="+mn-lt"/>
                          <a:ea typeface="+mn-ea"/>
                          <a:cs typeface="+mn-cs"/>
                        </a:rPr>
                        <a:t>Compared to larger dairy competitors, </a:t>
                      </a:r>
                      <a:r>
                        <a:rPr lang="en-GB" sz="1400" b="0" i="0" kern="1200" dirty="0" err="1" smtClean="0">
                          <a:solidFill>
                            <a:schemeClr val="dk1"/>
                          </a:solidFill>
                          <a:effectLst/>
                          <a:latin typeface="+mn-lt"/>
                          <a:ea typeface="+mn-ea"/>
                          <a:cs typeface="+mn-cs"/>
                        </a:rPr>
                        <a:t>Akshayakalpa's</a:t>
                      </a:r>
                      <a:r>
                        <a:rPr lang="en-GB" sz="1400" b="0" i="0" kern="1200" dirty="0" smtClean="0">
                          <a:solidFill>
                            <a:schemeClr val="dk1"/>
                          </a:solidFill>
                          <a:effectLst/>
                          <a:latin typeface="+mn-lt"/>
                          <a:ea typeface="+mn-ea"/>
                          <a:cs typeface="+mn-cs"/>
                        </a:rPr>
                        <a:t> product range is relatively limited, potentially limiting its customer base.</a:t>
                      </a:r>
                      <a:endParaRPr lang="en-IN" sz="1400" dirty="0" smtClean="0"/>
                    </a:p>
                    <a:p>
                      <a:endParaRPr lang="en-IN" sz="1400" dirty="0"/>
                    </a:p>
                  </a:txBody>
                  <a:tcPr/>
                </a:tc>
                <a:tc>
                  <a:txBody>
                    <a:bodyPr/>
                    <a:lstStyle/>
                    <a:p>
                      <a:r>
                        <a:rPr lang="en-GB" sz="1600" b="0" i="0" kern="1200" dirty="0" smtClean="0">
                          <a:solidFill>
                            <a:schemeClr val="dk1"/>
                          </a:solidFill>
                          <a:effectLst/>
                          <a:latin typeface="+mn-lt"/>
                          <a:ea typeface="+mn-ea"/>
                          <a:cs typeface="+mn-cs"/>
                        </a:rPr>
                        <a:t>Leveraging online sales channels could help reach a wider audience, especially in urban areas.</a:t>
                      </a:r>
                      <a:endParaRPr lang="en-IN" sz="1600" dirty="0"/>
                    </a:p>
                  </a:txBody>
                  <a:tcPr/>
                </a:tc>
                <a:tc>
                  <a:txBody>
                    <a:bodyPr/>
                    <a:lstStyle/>
                    <a:p>
                      <a:r>
                        <a:rPr lang="en-GB" sz="1600" b="0" i="0" kern="1200" dirty="0" smtClean="0">
                          <a:solidFill>
                            <a:schemeClr val="dk1"/>
                          </a:solidFill>
                          <a:effectLst/>
                          <a:latin typeface="+mn-lt"/>
                          <a:ea typeface="+mn-ea"/>
                          <a:cs typeface="+mn-cs"/>
                        </a:rPr>
                        <a:t>Economic downturns may lead consumers to prioritize cost over organic choices, affecting sales.</a:t>
                      </a:r>
                      <a:endParaRPr lang="en-IN" sz="1600" dirty="0"/>
                    </a:p>
                  </a:txBody>
                  <a:tcPr/>
                </a:tc>
              </a:tr>
              <a:tr h="1330693">
                <a:tc>
                  <a:txBody>
                    <a:bodyPr/>
                    <a:lstStyle/>
                    <a:p>
                      <a:r>
                        <a:rPr lang="en-IN" sz="1600" b="0" i="0" kern="1200" dirty="0" smtClean="0">
                          <a:solidFill>
                            <a:schemeClr val="dk1"/>
                          </a:solidFill>
                          <a:effectLst/>
                          <a:latin typeface="+mn-lt"/>
                          <a:ea typeface="+mn-ea"/>
                          <a:cs typeface="+mn-cs"/>
                        </a:rPr>
                        <a:t>Godrej </a:t>
                      </a:r>
                      <a:r>
                        <a:rPr lang="en-IN" sz="1600" b="0" i="0" kern="1200" dirty="0" err="1" smtClean="0">
                          <a:solidFill>
                            <a:schemeClr val="dk1"/>
                          </a:solidFill>
                          <a:effectLst/>
                          <a:latin typeface="+mn-lt"/>
                          <a:ea typeface="+mn-ea"/>
                          <a:cs typeface="+mn-cs"/>
                        </a:rPr>
                        <a:t>Agrovet</a:t>
                      </a:r>
                      <a:r>
                        <a:rPr lang="en-IN" sz="1800" b="0" i="0" kern="1200" dirty="0" smtClean="0">
                          <a:solidFill>
                            <a:schemeClr val="dk1"/>
                          </a:solidFill>
                          <a:effectLst/>
                          <a:latin typeface="+mn-lt"/>
                          <a:ea typeface="+mn-ea"/>
                          <a:cs typeface="+mn-cs"/>
                        </a:rPr>
                        <a:t> </a:t>
                      </a:r>
                      <a:endParaRPr lang="en-IN" dirty="0"/>
                    </a:p>
                  </a:txBody>
                  <a:tcPr/>
                </a:tc>
                <a:tc>
                  <a:txBody>
                    <a:bodyPr/>
                    <a:lstStyle/>
                    <a:p>
                      <a:r>
                        <a:rPr lang="en-GB" sz="1400" b="0" i="0" kern="1200" dirty="0" smtClean="0">
                          <a:solidFill>
                            <a:schemeClr val="dk1"/>
                          </a:solidFill>
                          <a:effectLst/>
                          <a:latin typeface="+mn-lt"/>
                          <a:ea typeface="+mn-ea"/>
                          <a:cs typeface="+mn-cs"/>
                        </a:rPr>
                        <a:t>The Godrej name is well-established and trusted in India, contributing to brand recognition and customer trust</a:t>
                      </a:r>
                      <a:r>
                        <a:rPr lang="en-GB" sz="1800" b="0" i="0" kern="1200" dirty="0" smtClean="0">
                          <a:solidFill>
                            <a:schemeClr val="dk1"/>
                          </a:solidFill>
                          <a:effectLst/>
                          <a:latin typeface="+mn-lt"/>
                          <a:ea typeface="+mn-ea"/>
                          <a:cs typeface="+mn-cs"/>
                        </a:rPr>
                        <a:t>.</a:t>
                      </a:r>
                      <a:endParaRPr lang="en-IN" dirty="0"/>
                    </a:p>
                  </a:txBody>
                  <a:tcPr/>
                </a:tc>
                <a:tc>
                  <a:txBody>
                    <a:bodyPr/>
                    <a:lstStyle/>
                    <a:p>
                      <a:r>
                        <a:rPr lang="en-GB" sz="1400" b="0" i="0" kern="1200" dirty="0" smtClean="0">
                          <a:solidFill>
                            <a:schemeClr val="dk1"/>
                          </a:solidFill>
                          <a:effectLst/>
                          <a:latin typeface="+mn-lt"/>
                          <a:ea typeface="+mn-ea"/>
                          <a:cs typeface="+mn-cs"/>
                        </a:rPr>
                        <a:t>The industry is subject to evolving and often stringent regulations, which may impact production and marketing strategies.</a:t>
                      </a:r>
                      <a:endParaRPr lang="en-IN" sz="1400" dirty="0"/>
                    </a:p>
                  </a:txBody>
                  <a:tcPr/>
                </a:tc>
                <a:tc>
                  <a:txBody>
                    <a:bodyPr/>
                    <a:lstStyle/>
                    <a:p>
                      <a:r>
                        <a:rPr lang="en-GB" sz="1400" b="0" i="0" kern="1200" dirty="0" smtClean="0">
                          <a:solidFill>
                            <a:schemeClr val="dk1"/>
                          </a:solidFill>
                          <a:effectLst/>
                          <a:latin typeface="+mn-lt"/>
                          <a:ea typeface="+mn-ea"/>
                          <a:cs typeface="+mn-cs"/>
                        </a:rPr>
                        <a:t>Leveraging technology and data analytics can enhance supply chain efficiency and customer insights.</a:t>
                      </a:r>
                      <a:endParaRPr lang="en-IN" sz="1400" dirty="0"/>
                    </a:p>
                  </a:txBody>
                  <a:tcPr/>
                </a:tc>
                <a:tc>
                  <a:txBody>
                    <a:bodyPr/>
                    <a:lstStyle/>
                    <a:p>
                      <a:r>
                        <a:rPr lang="en-GB" sz="1400" b="0" i="0" kern="1200" dirty="0" smtClean="0">
                          <a:solidFill>
                            <a:schemeClr val="dk1"/>
                          </a:solidFill>
                          <a:effectLst/>
                          <a:latin typeface="+mn-lt"/>
                          <a:ea typeface="+mn-ea"/>
                          <a:cs typeface="+mn-cs"/>
                        </a:rPr>
                        <a:t>Market price fluctuations for agricultural commodities can affect the company's revenues</a:t>
                      </a:r>
                      <a:r>
                        <a:rPr lang="en-GB" sz="1600" b="0" i="0" kern="1200" dirty="0" smtClean="0">
                          <a:solidFill>
                            <a:schemeClr val="dk1"/>
                          </a:solidFill>
                          <a:effectLst/>
                          <a:latin typeface="+mn-lt"/>
                          <a:ea typeface="+mn-ea"/>
                          <a:cs typeface="+mn-cs"/>
                        </a:rPr>
                        <a:t>.</a:t>
                      </a:r>
                      <a:endParaRPr lang="en-IN" sz="1600" dirty="0"/>
                    </a:p>
                  </a:txBody>
                  <a:tcPr/>
                </a:tc>
              </a:tr>
              <a:tr h="13306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i="0" kern="1200" dirty="0" err="1" smtClean="0">
                          <a:solidFill>
                            <a:schemeClr val="dk1"/>
                          </a:solidFill>
                          <a:effectLst/>
                          <a:latin typeface="+mn-lt"/>
                          <a:ea typeface="+mn-ea"/>
                          <a:cs typeface="+mn-cs"/>
                        </a:rPr>
                        <a:t>Dodla</a:t>
                      </a:r>
                      <a:r>
                        <a:rPr lang="en-IN" sz="1600" b="0" i="0" kern="1200" dirty="0" smtClean="0">
                          <a:solidFill>
                            <a:schemeClr val="dk1"/>
                          </a:solidFill>
                          <a:effectLst/>
                          <a:latin typeface="+mn-lt"/>
                          <a:ea typeface="+mn-ea"/>
                          <a:cs typeface="+mn-cs"/>
                        </a:rPr>
                        <a:t> Dairy</a:t>
                      </a:r>
                      <a:r>
                        <a:rPr lang="en-IN" sz="1800" b="0" i="0" kern="1200" dirty="0" smtClean="0">
                          <a:solidFill>
                            <a:schemeClr val="dk1"/>
                          </a:solidFill>
                          <a:effectLst/>
                          <a:latin typeface="+mn-lt"/>
                          <a:ea typeface="+mn-ea"/>
                          <a:cs typeface="+mn-cs"/>
                        </a:rPr>
                        <a:t> </a:t>
                      </a:r>
                      <a:endParaRPr lang="en-IN" dirty="0" smtClean="0"/>
                    </a:p>
                    <a:p>
                      <a:endParaRPr lang="en-IN" dirty="0"/>
                    </a:p>
                  </a:txBody>
                  <a:tcPr/>
                </a:tc>
                <a:tc>
                  <a:txBody>
                    <a:bodyPr/>
                    <a:lstStyle/>
                    <a:p>
                      <a:r>
                        <a:rPr lang="en-GB" sz="1200" b="0" i="0" kern="1200" dirty="0" err="1" smtClean="0">
                          <a:solidFill>
                            <a:schemeClr val="dk1"/>
                          </a:solidFill>
                          <a:effectLst/>
                          <a:latin typeface="+mn-lt"/>
                          <a:ea typeface="+mn-ea"/>
                          <a:cs typeface="+mn-cs"/>
                        </a:rPr>
                        <a:t>Dodla</a:t>
                      </a:r>
                      <a:r>
                        <a:rPr lang="en-GB" sz="1200" b="0" i="0" kern="1200" dirty="0" smtClean="0">
                          <a:solidFill>
                            <a:schemeClr val="dk1"/>
                          </a:solidFill>
                          <a:effectLst/>
                          <a:latin typeface="+mn-lt"/>
                          <a:ea typeface="+mn-ea"/>
                          <a:cs typeface="+mn-cs"/>
                        </a:rPr>
                        <a:t> Dairy has an integrated supply chain from procurement to processing and distribution, ensuring control over product quality and consistency.</a:t>
                      </a:r>
                      <a:endParaRPr lang="en-IN" sz="1200" dirty="0"/>
                    </a:p>
                  </a:txBody>
                  <a:tcPr/>
                </a:tc>
                <a:tc>
                  <a:txBody>
                    <a:bodyPr/>
                    <a:lstStyle/>
                    <a:p>
                      <a:r>
                        <a:rPr lang="en-GB" sz="1400" b="0" i="0" kern="1200" dirty="0" smtClean="0">
                          <a:solidFill>
                            <a:schemeClr val="dk1"/>
                          </a:solidFill>
                          <a:effectLst/>
                          <a:latin typeface="+mn-lt"/>
                          <a:ea typeface="+mn-ea"/>
                          <a:cs typeface="+mn-cs"/>
                        </a:rPr>
                        <a:t>The Indian dairy market is highly competitive, with both established and new players vying for market share.</a:t>
                      </a:r>
                      <a:endParaRPr lang="en-IN" sz="1400" dirty="0"/>
                    </a:p>
                  </a:txBody>
                  <a:tcPr/>
                </a:tc>
                <a:tc>
                  <a:txBody>
                    <a:bodyPr/>
                    <a:lstStyle/>
                    <a:p>
                      <a:r>
                        <a:rPr lang="en-GB" sz="1400" b="0" i="0" kern="1200" dirty="0" smtClean="0">
                          <a:solidFill>
                            <a:schemeClr val="dk1"/>
                          </a:solidFill>
                          <a:effectLst/>
                          <a:latin typeface="+mn-lt"/>
                          <a:ea typeface="+mn-ea"/>
                          <a:cs typeface="+mn-cs"/>
                        </a:rPr>
                        <a:t>Exploring international markets for dairy exports can tap into growing global demand for dairy products.</a:t>
                      </a:r>
                      <a:endParaRPr lang="en-IN" sz="1400" dirty="0"/>
                    </a:p>
                  </a:txBody>
                  <a:tcPr/>
                </a:tc>
                <a:tc>
                  <a:txBody>
                    <a:bodyPr/>
                    <a:lstStyle/>
                    <a:p>
                      <a:r>
                        <a:rPr lang="en-GB" sz="1400" b="0" i="0" kern="1200" dirty="0" smtClean="0">
                          <a:solidFill>
                            <a:schemeClr val="dk1"/>
                          </a:solidFill>
                          <a:effectLst/>
                          <a:latin typeface="+mn-lt"/>
                          <a:ea typeface="+mn-ea"/>
                          <a:cs typeface="+mn-cs"/>
                        </a:rPr>
                        <a:t>Volatility in milk procurement prices and changing input costs can impact the company's profitability.</a:t>
                      </a:r>
                      <a:endParaRPr lang="en-IN" sz="1400" dirty="0"/>
                    </a:p>
                  </a:txBody>
                  <a:tcPr/>
                </a:tc>
              </a:tr>
            </a:tbl>
          </a:graphicData>
        </a:graphic>
      </p:graphicFrame>
      <p:sp>
        <p:nvSpPr>
          <p:cNvPr id="6" name="Rectangle 5"/>
          <p:cNvSpPr/>
          <p:nvPr/>
        </p:nvSpPr>
        <p:spPr>
          <a:xfrm>
            <a:off x="2937163" y="2244435"/>
            <a:ext cx="2022764" cy="1600438"/>
          </a:xfrm>
          <a:prstGeom prst="rect">
            <a:avLst/>
          </a:prstGeom>
        </p:spPr>
        <p:txBody>
          <a:bodyPr wrap="square">
            <a:spAutoFit/>
          </a:bodyPr>
          <a:lstStyle/>
          <a:p>
            <a:r>
              <a:rPr lang="en-GB" sz="1400" dirty="0" err="1" smtClean="0">
                <a:solidFill>
                  <a:schemeClr val="bg1"/>
                </a:solidFill>
              </a:rPr>
              <a:t>Akshayakalpa's</a:t>
            </a:r>
            <a:r>
              <a:rPr lang="en-GB" sz="1400" dirty="0" smtClean="0">
                <a:solidFill>
                  <a:schemeClr val="bg1"/>
                </a:solidFill>
              </a:rPr>
              <a:t> </a:t>
            </a:r>
            <a:r>
              <a:rPr lang="en-GB" sz="1400" dirty="0">
                <a:solidFill>
                  <a:schemeClr val="bg1"/>
                </a:solidFill>
              </a:rPr>
              <a:t>commitment to organic farming practices and sustainable dairy production resonates with environmentally-conscious </a:t>
            </a:r>
            <a:r>
              <a:rPr lang="en-GB" sz="1400" dirty="0" smtClean="0">
                <a:solidFill>
                  <a:schemeClr val="bg1"/>
                </a:solidFill>
              </a:rPr>
              <a:t>consumers.</a:t>
            </a:r>
            <a:endParaRPr lang="en-IN" sz="1400" dirty="0">
              <a:solidFill>
                <a:schemeClr val="bg1"/>
              </a:solidFill>
            </a:endParaRPr>
          </a:p>
        </p:txBody>
      </p:sp>
    </p:spTree>
    <p:extLst>
      <p:ext uri="{BB962C8B-B14F-4D97-AF65-F5344CB8AC3E}">
        <p14:creationId xmlns="" xmlns:p14="http://schemas.microsoft.com/office/powerpoint/2010/main" val="2847659137"/>
      </p:ext>
    </p:extLst>
  </p:cSld>
  <p:clrMapOvr>
    <a:masterClrMapping/>
  </p:clrMapOvr>
  <p:transition>
    <p:zoom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43345" y="443345"/>
            <a:ext cx="11416145" cy="6040581"/>
          </a:xfrm>
        </p:spPr>
        <p:txBody>
          <a:bodyPr>
            <a:normAutofit fontScale="90000"/>
          </a:bodyPr>
          <a:lstStyle/>
          <a:p>
            <a:r>
              <a:rPr lang="en-GB" sz="3600" dirty="0" smtClean="0">
                <a:solidFill>
                  <a:schemeClr val="bg1"/>
                </a:solidFill>
              </a:rPr>
              <a:t>SEO AUDIT:-</a:t>
            </a:r>
            <a:br>
              <a:rPr lang="en-GB" sz="3600" dirty="0" smtClean="0">
                <a:solidFill>
                  <a:schemeClr val="bg1"/>
                </a:solidFill>
              </a:rPr>
            </a:br>
            <a:r>
              <a:rPr lang="en-GB" sz="3600" dirty="0">
                <a:solidFill>
                  <a:schemeClr val="bg1"/>
                </a:solidFill>
              </a:rPr>
              <a:t/>
            </a:r>
            <a:br>
              <a:rPr lang="en-GB" sz="3600"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smtClean="0">
                <a:solidFill>
                  <a:schemeClr val="bg1"/>
                </a:solidFill>
              </a:rPr>
              <a:t/>
            </a:r>
            <a:br>
              <a:rPr lang="en-GB" dirty="0" smtClean="0">
                <a:solidFill>
                  <a:schemeClr val="bg1"/>
                </a:solidFill>
              </a:rPr>
            </a:br>
            <a:endParaRPr lang="en-IN" dirty="0">
              <a:solidFill>
                <a:schemeClr val="bg1"/>
              </a:solidFill>
            </a:endParaRPr>
          </a:p>
        </p:txBody>
      </p:sp>
      <p:pic>
        <p:nvPicPr>
          <p:cNvPr id="10" name="Picture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5746" y="1288473"/>
            <a:ext cx="3020290" cy="5320144"/>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552950" y="1288472"/>
            <a:ext cx="3086100" cy="5320145"/>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645236" y="1288473"/>
            <a:ext cx="2923309" cy="53201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2596905321"/>
      </p:ext>
    </p:extLst>
  </p:cSld>
  <p:clrMapOvr>
    <a:masterClrMapping/>
  </p:clrMapOvr>
  <p:transition>
    <p:spli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6107" y="817418"/>
            <a:ext cx="2705966" cy="5084618"/>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580659" y="817418"/>
            <a:ext cx="2983923" cy="5084618"/>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700655" y="817418"/>
            <a:ext cx="2895599" cy="50846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1276943759"/>
      </p:ext>
    </p:extLst>
  </p:cSld>
  <p:clrMapOvr>
    <a:masterClrMapping/>
  </p:clrMapOvr>
  <p:transition>
    <p:wheel spokes="8"/>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CE569E-9B7C-4CB9-AB80-C0841F922CFF}" type="slidenum">
              <a:rPr lang="en-US" smtClean="0"/>
              <a:pPr/>
              <a:t>9</a:t>
            </a:fld>
            <a:endParaRPr lang="en-US" dirty="0"/>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38150" y="706582"/>
            <a:ext cx="3086100" cy="5403273"/>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497532" y="706582"/>
            <a:ext cx="3086100" cy="545869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265968" y="706582"/>
            <a:ext cx="3086100" cy="55141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1137464863"/>
      </p:ext>
    </p:extLst>
  </p:cSld>
  <p:clrMapOvr>
    <a:masterClrMapping/>
  </p:clrMapOvr>
  <p:transition>
    <p:circle/>
  </p:transition>
  <p:timing>
    <p:tnLst>
      <p:par>
        <p:cTn id="1" dur="indefinite" restart="never" nodeType="tmRoot"/>
      </p:par>
    </p:tnLst>
  </p:timing>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C04045B-192E-4F7B-8043-E25B84D61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704F23-DE62-44BD-BFCF-7E066B7D1BA9}">
  <ds:schemaRefs>
    <ds:schemaRef ds:uri="http://schemas.microsoft.com/sharepoint/v3/contenttype/forms"/>
  </ds:schemaRefs>
</ds:datastoreItem>
</file>

<file path=customXml/itemProps3.xml><?xml version="1.0" encoding="utf-8"?>
<ds:datastoreItem xmlns:ds="http://schemas.openxmlformats.org/officeDocument/2006/customXml" ds:itemID="{CD676E99-F414-4D7B-B082-D8BD6356FBBD}">
  <ds:schemaRefs>
    <ds:schemaRef ds:uri="71af3243-3dd4-4a8d-8c0d-dd76da1f02a5"/>
    <ds:schemaRef ds:uri="http://schemas.microsoft.com/office/2006/documentManagement/types"/>
    <ds:schemaRef ds:uri="http://schemas.microsoft.com/sharepoint/v3"/>
    <ds:schemaRef ds:uri="230e9df3-be65-4c73-a93b-d1236ebd677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 ds:uri="16c05727-aa75-4e4a-9b5f-8a80a1165891"/>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_PebbleVTI</Template>
  <TotalTime>0</TotalTime>
  <Words>923</Words>
  <Application>Microsoft Office PowerPoint</Application>
  <PresentationFormat>Custom</PresentationFormat>
  <Paragraphs>212</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PebbleVTI</vt:lpstr>
      <vt:lpstr>Slide 1</vt:lpstr>
      <vt:lpstr>PART 1 : BRAND STUDY, COMPITITOR ANALYSI&amp; BUYERS’S/ AUDIENCE’S PERSONA  RESEARCH BRAND: “The core brand positioning is quality, trust, and innovation. Our product portfolio has grown such that today we have offerings from breakfast to dinner, and consumers look to us for quality dairy products that are central to their daily diet,”  MISSION/VALUES: Mother Dairy has a diverse and welcoming workplace wherein values of trust, transparency, unquestionable commitment to quality, single-minded focus on excellence and respect for individual are simply a way of life.</vt:lpstr>
      <vt:lpstr>Mother Dairy (Unique selling preposition): It is a well-known dairy company in India that offers a variety of dairy products and has several unique selling propositions (USPs) that set it apart from competitors. Here's a short note on some of the key USPs of Mother Dairy  Quality Assurance: Mother Dairy is committed to providing high-quality and safe dairy products. They have stringent quality control measures in place, from sourcing milk to the final product, ensuring that consumers get the best quality.  Wide Product Range: Mother Dairy offers a wide range of dairy products, including milk, curd, butter, cheese, ice cream, and more. This extensive product line caters to various consumer needs and preferences.  Hygienic Processing: The company takes pride in its hygienic and state-of-the-art processing facilities. This not only ensures product safety but also maintains the freshness and taste of their dairy offerings. </vt:lpstr>
      <vt:lpstr>Slide 4</vt:lpstr>
      <vt:lpstr>Slide 5</vt:lpstr>
      <vt:lpstr> </vt:lpstr>
      <vt:lpstr>SEO AUDIT:-          </vt:lpstr>
      <vt:lpstr>Slide 8</vt:lpstr>
      <vt:lpstr>Slide 9</vt:lpstr>
      <vt:lpstr>Slide 10</vt:lpstr>
      <vt:lpstr>Slide 11</vt:lpstr>
      <vt:lpstr>Slide 12</vt:lpstr>
      <vt:lpstr>Slide 13</vt:lpstr>
      <vt:lpstr>Slide 14</vt:lpstr>
      <vt:lpstr>MOTHER DAIRY POSTERS:-        </vt:lpstr>
      <vt:lpstr>INSTAGRAM REEL:-   https://instagram.com/stories/durga00089/3212621732783686286?utm_source=ig_story_item_share&amp;igshid=MTc4MmM1YmI2Ng==    </vt:lpstr>
      <vt:lpstr>Team Contribution:- </vt:lpstr>
      <vt:lpstr>(2) Seepana durgaprasad:- (A)  BUYER’S/AUDIENCE PERSONA  (B) Competitor analysis (C) SEO Audit  (3) Podugu Charan:-  (A)SEO AUDIT  (B) SEO AUDIT  (C) SEO AUDIT </vt:lpstr>
      <vt:lpstr>(4)Althi sai prasanna:- (a) SEO AUDIT  (b) KEY WORD RE SEARCH (c) KEY WORD RESEARCH  (5) Gandham padmaja (a) CONTENT IDEA GENARATION (b) POSTER (c) MOTER DAIRY REEL</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2021-01-27T12:14:24Z</dcterms:created>
  <dcterms:modified xsi:type="dcterms:W3CDTF">2023-10-16T10:18:07Z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